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5"/>
  </p:notesMasterIdLst>
  <p:sldIdLst>
    <p:sldId id="256" r:id="rId2"/>
    <p:sldId id="258" r:id="rId3"/>
    <p:sldId id="260" r:id="rId4"/>
    <p:sldId id="261" r:id="rId5"/>
    <p:sldId id="262" r:id="rId6"/>
    <p:sldId id="259" r:id="rId7"/>
    <p:sldId id="257" r:id="rId8"/>
    <p:sldId id="277" r:id="rId9"/>
    <p:sldId id="278" r:id="rId10"/>
    <p:sldId id="279" r:id="rId11"/>
    <p:sldId id="263" r:id="rId12"/>
    <p:sldId id="264" r:id="rId13"/>
    <p:sldId id="265" r:id="rId14"/>
    <p:sldId id="267" r:id="rId15"/>
    <p:sldId id="268" r:id="rId16"/>
    <p:sldId id="269" r:id="rId17"/>
    <p:sldId id="276" r:id="rId18"/>
    <p:sldId id="270" r:id="rId19"/>
    <p:sldId id="271" r:id="rId20"/>
    <p:sldId id="272" r:id="rId21"/>
    <p:sldId id="273" r:id="rId22"/>
    <p:sldId id="274" r:id="rId23"/>
    <p:sldId id="275" r:id="rId24"/>
  </p:sldIdLst>
  <p:sldSz cx="9144000" cy="6858000" type="screen4x3"/>
  <p:notesSz cx="6858000" cy="9144000"/>
  <p:photoAlbum/>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71" autoAdjust="0"/>
  </p:normalViewPr>
  <p:slideViewPr>
    <p:cSldViewPr>
      <p:cViewPr>
        <p:scale>
          <a:sx n="77" d="100"/>
          <a:sy n="77" d="100"/>
        </p:scale>
        <p:origin x="-1170"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384365-646A-408D-AA70-A904992241CD}" type="datetimeFigureOut">
              <a:rPr lang="bg-BG" smtClean="0"/>
              <a:t>3.7.2014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D1580-421E-4C08-89AD-0670D57528E1}" type="slidenum">
              <a:rPr lang="bg-BG" smtClean="0"/>
              <a:t>‹#›</a:t>
            </a:fld>
            <a:endParaRPr lang="bg-BG"/>
          </a:p>
        </p:txBody>
      </p:sp>
    </p:spTree>
    <p:extLst>
      <p:ext uri="{BB962C8B-B14F-4D97-AF65-F5344CB8AC3E}">
        <p14:creationId xmlns:p14="http://schemas.microsoft.com/office/powerpoint/2010/main" val="308120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BAAD1580-421E-4C08-89AD-0670D57528E1}" type="slidenum">
              <a:rPr lang="bg-BG" smtClean="0"/>
              <a:t>1</a:t>
            </a:fld>
            <a:endParaRPr lang="bg-BG"/>
          </a:p>
        </p:txBody>
      </p:sp>
    </p:spTree>
    <p:extLst>
      <p:ext uri="{BB962C8B-B14F-4D97-AF65-F5344CB8AC3E}">
        <p14:creationId xmlns:p14="http://schemas.microsoft.com/office/powerpoint/2010/main" val="91561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7127EB2-7E6A-4B6A-A84A-AB9F1E5A5054}" type="datetimeFigureOut">
              <a:rPr lang="bg-BG" smtClean="0"/>
              <a:t>3.7.2014 г.</a:t>
            </a:fld>
            <a:endParaRPr lang="bg-BG"/>
          </a:p>
        </p:txBody>
      </p:sp>
      <p:sp>
        <p:nvSpPr>
          <p:cNvPr id="17" name="Footer Placeholder 16"/>
          <p:cNvSpPr>
            <a:spLocks noGrp="1"/>
          </p:cNvSpPr>
          <p:nvPr>
            <p:ph type="ftr" sz="quarter" idx="11"/>
          </p:nvPr>
        </p:nvSpPr>
        <p:spPr>
          <a:xfrm>
            <a:off x="5410200" y="4205288"/>
            <a:ext cx="1295400" cy="457200"/>
          </a:xfrm>
        </p:spPr>
        <p:txBody>
          <a:bodyPr/>
          <a:lstStyle/>
          <a:p>
            <a:endParaRPr lang="bg-BG"/>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1FE04FB-A893-451B-A5EF-BB74E11704F2}" type="slidenum">
              <a:rPr lang="bg-BG" smtClean="0"/>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127EB2-7E6A-4B6A-A84A-AB9F1E5A5054}" type="datetimeFigureOut">
              <a:rPr lang="bg-BG" smtClean="0"/>
              <a:t>3.7.2014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127EB2-7E6A-4B6A-A84A-AB9F1E5A5054}" type="datetimeFigureOut">
              <a:rPr lang="bg-BG" smtClean="0"/>
              <a:t>3.7.2014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127EB2-7E6A-4B6A-A84A-AB9F1E5A5054}" type="datetimeFigureOut">
              <a:rPr lang="bg-BG" smtClean="0"/>
              <a:t>3.7.2014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7127EB2-7E6A-4B6A-A84A-AB9F1E5A5054}" type="datetimeFigureOut">
              <a:rPr lang="bg-BG" smtClean="0"/>
              <a:t>3.7.2014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127EB2-7E6A-4B6A-A84A-AB9F1E5A5054}" type="datetimeFigureOut">
              <a:rPr lang="bg-BG" smtClean="0"/>
              <a:t>3.7.2014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7127EB2-7E6A-4B6A-A84A-AB9F1E5A5054}" type="datetimeFigureOut">
              <a:rPr lang="bg-BG" smtClean="0"/>
              <a:t>3.7.2014 г.</a:t>
            </a:fld>
            <a:endParaRPr lang="bg-BG"/>
          </a:p>
        </p:txBody>
      </p:sp>
      <p:sp>
        <p:nvSpPr>
          <p:cNvPr id="27" name="Slide Number Placeholder 26"/>
          <p:cNvSpPr>
            <a:spLocks noGrp="1"/>
          </p:cNvSpPr>
          <p:nvPr>
            <p:ph type="sldNum" sz="quarter" idx="11"/>
          </p:nvPr>
        </p:nvSpPr>
        <p:spPr/>
        <p:txBody>
          <a:bodyPr rtlCol="0"/>
          <a:lstStyle/>
          <a:p>
            <a:fld id="{01FE04FB-A893-451B-A5EF-BB74E11704F2}" type="slidenum">
              <a:rPr lang="bg-BG" smtClean="0"/>
              <a:t>‹#›</a:t>
            </a:fld>
            <a:endParaRPr lang="bg-BG"/>
          </a:p>
        </p:txBody>
      </p:sp>
      <p:sp>
        <p:nvSpPr>
          <p:cNvPr id="28" name="Footer Placeholder 27"/>
          <p:cNvSpPr>
            <a:spLocks noGrp="1"/>
          </p:cNvSpPr>
          <p:nvPr>
            <p:ph type="ftr" sz="quarter" idx="12"/>
          </p:nvPr>
        </p:nvSpPr>
        <p:spPr/>
        <p:txBody>
          <a:bodyPr rtlCol="0"/>
          <a:lstStyle/>
          <a:p>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B7127EB2-7E6A-4B6A-A84A-AB9F1E5A5054}" type="datetimeFigureOut">
              <a:rPr lang="bg-BG" smtClean="0"/>
              <a:t>3.7.2014 г.</a:t>
            </a:fld>
            <a:endParaRPr lang="bg-BG"/>
          </a:p>
        </p:txBody>
      </p:sp>
      <p:sp>
        <p:nvSpPr>
          <p:cNvPr id="4" name="Footer Placeholder 3"/>
          <p:cNvSpPr>
            <a:spLocks noGrp="1"/>
          </p:cNvSpPr>
          <p:nvPr>
            <p:ph type="ftr" sz="quarter" idx="11"/>
          </p:nvPr>
        </p:nvSpPr>
        <p:spPr>
          <a:xfrm>
            <a:off x="5257800" y="612648"/>
            <a:ext cx="1325880" cy="457200"/>
          </a:xfrm>
        </p:spPr>
        <p:txBody>
          <a:bodyPr/>
          <a:lstStyle/>
          <a:p>
            <a:endParaRPr lang="bg-BG"/>
          </a:p>
        </p:txBody>
      </p:sp>
      <p:sp>
        <p:nvSpPr>
          <p:cNvPr id="5" name="Slide Number Placeholder 4"/>
          <p:cNvSpPr>
            <a:spLocks noGrp="1"/>
          </p:cNvSpPr>
          <p:nvPr>
            <p:ph type="sldNum" sz="quarter" idx="12"/>
          </p:nvPr>
        </p:nvSpPr>
        <p:spPr>
          <a:xfrm>
            <a:off x="8174736" y="2272"/>
            <a:ext cx="762000" cy="365760"/>
          </a:xfrm>
        </p:spPr>
        <p:txBody>
          <a:bodyPr/>
          <a:lstStyle/>
          <a:p>
            <a:fld id="{01FE04FB-A893-451B-A5EF-BB74E11704F2}"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127EB2-7E6A-4B6A-A84A-AB9F1E5A5054}" type="datetimeFigureOut">
              <a:rPr lang="bg-BG" smtClean="0"/>
              <a:t>3.7.2014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127EB2-7E6A-4B6A-A84A-AB9F1E5A5054}" type="datetimeFigureOut">
              <a:rPr lang="bg-BG" smtClean="0"/>
              <a:t>3.7.2014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7127EB2-7E6A-4B6A-A84A-AB9F1E5A5054}" type="datetimeFigureOut">
              <a:rPr lang="bg-BG" smtClean="0"/>
              <a:t>3.7.2014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1FE04FB-A893-451B-A5EF-BB74E11704F2}"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7127EB2-7E6A-4B6A-A84A-AB9F1E5A5054}" type="datetimeFigureOut">
              <a:rPr lang="bg-BG" smtClean="0"/>
              <a:t>3.7.2014 г.</a:t>
            </a:fld>
            <a:endParaRPr lang="bg-BG"/>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bg-BG"/>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1FE04FB-A893-451B-A5EF-BB74E11704F2}"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7772400" cy="2664296"/>
          </a:xfrm>
        </p:spPr>
        <p:txBody>
          <a:bodyPr>
            <a:normAutofit fontScale="90000"/>
          </a:bodyPr>
          <a:lstStyle/>
          <a:p>
            <a:r>
              <a:rPr lang="bg-BG" b="1" dirty="0" smtClean="0"/>
              <a:t/>
            </a:r>
            <a:br>
              <a:rPr lang="bg-BG" b="1" dirty="0" smtClean="0"/>
            </a:br>
            <a:r>
              <a:rPr lang="en-GB" sz="5300" b="1" dirty="0" smtClean="0"/>
              <a:t>RESPONSE </a:t>
            </a:r>
            <a:r>
              <a:rPr lang="en-GB" sz="5300" b="1" dirty="0"/>
              <a:t>TO </a:t>
            </a:r>
            <a:r>
              <a:rPr lang="bg-BG" sz="5300" b="1" dirty="0" smtClean="0"/>
              <a:t>INTEGRATION AND SUPPORT </a:t>
            </a:r>
            <a:r>
              <a:rPr lang="en-GB" sz="5300" b="1" dirty="0" smtClean="0"/>
              <a:t>IN </a:t>
            </a:r>
            <a:r>
              <a:rPr lang="en-GB" sz="5300" b="1" dirty="0"/>
              <a:t>BULGARIA</a:t>
            </a:r>
            <a:r>
              <a:rPr lang="bg-BG" dirty="0"/>
              <a:t/>
            </a:r>
            <a:br>
              <a:rPr lang="bg-BG" dirty="0"/>
            </a:br>
            <a:endParaRPr lang="bg-BG" dirty="0"/>
          </a:p>
        </p:txBody>
      </p:sp>
      <p:sp>
        <p:nvSpPr>
          <p:cNvPr id="3" name="Subtitle 2"/>
          <p:cNvSpPr>
            <a:spLocks noGrp="1"/>
          </p:cNvSpPr>
          <p:nvPr>
            <p:ph type="subTitle" idx="1"/>
          </p:nvPr>
        </p:nvSpPr>
        <p:spPr/>
        <p:txBody>
          <a:bodyPr>
            <a:normAutofit/>
          </a:bodyPr>
          <a:lstStyle/>
          <a:p>
            <a:r>
              <a:rPr lang="bg-BG" dirty="0" err="1" smtClean="0"/>
              <a:t>Diana</a:t>
            </a:r>
            <a:r>
              <a:rPr lang="bg-BG" dirty="0" smtClean="0"/>
              <a:t> </a:t>
            </a:r>
            <a:r>
              <a:rPr lang="bg-BG" dirty="0" err="1" smtClean="0"/>
              <a:t>Dimova</a:t>
            </a:r>
            <a:endParaRPr lang="bg-BG" dirty="0" smtClean="0"/>
          </a:p>
          <a:p>
            <a:endParaRPr lang="bg-BG" dirty="0" smtClean="0"/>
          </a:p>
          <a:p>
            <a:r>
              <a:rPr lang="bg-BG" dirty="0" err="1" smtClean="0"/>
              <a:t>Samaritans</a:t>
            </a:r>
            <a:r>
              <a:rPr lang="bg-BG" dirty="0" smtClean="0"/>
              <a:t> </a:t>
            </a:r>
            <a:r>
              <a:rPr lang="bg-BG" dirty="0" err="1" smtClean="0"/>
              <a:t>Association</a:t>
            </a:r>
            <a:endParaRPr lang="bg-BG" dirty="0" smtClean="0"/>
          </a:p>
          <a:p>
            <a:r>
              <a:rPr lang="bg-BG" dirty="0" err="1" smtClean="0"/>
              <a:t>Stara</a:t>
            </a:r>
            <a:r>
              <a:rPr lang="bg-BG" dirty="0" smtClean="0"/>
              <a:t> </a:t>
            </a:r>
            <a:r>
              <a:rPr lang="bg-BG" dirty="0" err="1" smtClean="0"/>
              <a:t>Zagora</a:t>
            </a:r>
            <a:r>
              <a:rPr lang="bg-BG" dirty="0" smtClean="0"/>
              <a:t>, </a:t>
            </a:r>
            <a:r>
              <a:rPr lang="bg-BG" dirty="0" err="1" smtClean="0"/>
              <a:t>Bulgaria</a:t>
            </a:r>
            <a:endParaRPr lang="bg-BG"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208" y="2348880"/>
            <a:ext cx="321468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589240"/>
            <a:ext cx="4519613"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87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4248472" cy="5256584"/>
          </a:xfrm>
        </p:spPr>
        <p:txBody>
          <a:bodyPr>
            <a:normAutofit/>
          </a:bodyPr>
          <a:lstStyle/>
          <a:p>
            <a:r>
              <a:rPr lang="bg-BG" sz="2200" b="1" dirty="0" smtClean="0"/>
              <a:t/>
            </a:r>
            <a:br>
              <a:rPr lang="bg-BG" sz="2200" b="1" dirty="0" smtClean="0"/>
            </a:br>
            <a:r>
              <a:rPr lang="bg-BG" sz="2200" b="1" dirty="0"/>
              <a:t/>
            </a:r>
            <a:br>
              <a:rPr lang="bg-BG" sz="2200" b="1" dirty="0"/>
            </a:br>
            <a:r>
              <a:rPr lang="bg-BG" sz="2200" b="1" dirty="0" smtClean="0"/>
              <a:t/>
            </a:r>
            <a:br>
              <a:rPr lang="bg-BG" sz="2200" b="1" dirty="0" smtClean="0"/>
            </a:br>
            <a:r>
              <a:rPr lang="bg-BG" sz="2200" b="1" dirty="0"/>
              <a:t/>
            </a:r>
            <a:br>
              <a:rPr lang="bg-BG" sz="2200" b="1" dirty="0"/>
            </a:br>
            <a:r>
              <a:rPr lang="bg-BG" sz="2200" b="1" dirty="0" smtClean="0"/>
              <a:t/>
            </a:r>
            <a:br>
              <a:rPr lang="bg-BG" sz="2200" b="1" dirty="0" smtClean="0"/>
            </a:br>
            <a:r>
              <a:rPr lang="bg-BG" sz="2200" b="1" dirty="0"/>
              <a:t/>
            </a:r>
            <a:br>
              <a:rPr lang="bg-BG" sz="2200" b="1" dirty="0"/>
            </a:br>
            <a:r>
              <a:rPr lang="bg-BG" sz="2200" b="1" dirty="0" smtClean="0"/>
              <a:t/>
            </a:r>
            <a:br>
              <a:rPr lang="bg-BG" sz="2200" b="1" dirty="0" smtClean="0"/>
            </a:br>
            <a:r>
              <a:rPr lang="bg-BG" sz="2200" b="1" dirty="0" smtClean="0"/>
              <a:t/>
            </a:r>
            <a:br>
              <a:rPr lang="bg-BG" sz="2200" b="1" dirty="0" smtClean="0"/>
            </a:br>
            <a:r>
              <a:rPr lang="bg-BG" sz="2200" b="1" dirty="0" smtClean="0"/>
              <a:t/>
            </a:r>
            <a:br>
              <a:rPr lang="bg-BG" sz="2200" b="1" dirty="0" smtClean="0"/>
            </a:br>
            <a:r>
              <a:rPr lang="bg-BG" sz="2200" b="1" dirty="0" smtClean="0"/>
              <a:t/>
            </a:r>
            <a:br>
              <a:rPr lang="bg-BG" sz="2200" b="1" dirty="0" smtClean="0"/>
            </a:br>
            <a:r>
              <a:rPr lang="bg-BG" sz="2200" b="1" dirty="0" smtClean="0"/>
              <a:t/>
            </a:r>
            <a:br>
              <a:rPr lang="bg-BG" sz="2200" b="1" dirty="0" smtClean="0"/>
            </a:br>
            <a:r>
              <a:rPr lang="bg-BG" sz="2200" b="1" dirty="0" smtClean="0"/>
              <a:t> </a:t>
            </a:r>
            <a:br>
              <a:rPr lang="bg-BG" sz="2200" b="1" dirty="0" smtClean="0"/>
            </a:br>
            <a:r>
              <a:rPr lang="bg-BG" sz="3100" b="1" dirty="0"/>
              <a:t/>
            </a:r>
            <a:br>
              <a:rPr lang="bg-BG" sz="3100" b="1" dirty="0"/>
            </a:br>
            <a:endParaRPr lang="bg-B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980728"/>
            <a:ext cx="3997895" cy="5330527"/>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222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normAutofit fontScale="90000"/>
          </a:bodyPr>
          <a:lstStyle/>
          <a:p>
            <a:pPr algn="ctr"/>
            <a:r>
              <a:rPr lang="bg-BG" b="1" dirty="0" smtClean="0"/>
              <a:t/>
            </a:r>
            <a:br>
              <a:rPr lang="bg-BG" b="1" dirty="0" smtClean="0"/>
            </a:br>
            <a:r>
              <a:rPr lang="en-GB" b="1" dirty="0" smtClean="0"/>
              <a:t>Health </a:t>
            </a:r>
            <a:r>
              <a:rPr lang="en-GB" b="1" dirty="0"/>
              <a:t>services</a:t>
            </a:r>
            <a:r>
              <a:rPr lang="bg-BG" dirty="0"/>
              <a:t/>
            </a:r>
            <a:br>
              <a:rPr lang="bg-BG" dirty="0"/>
            </a:br>
            <a:endParaRPr lang="bg-B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1574" y="2249488"/>
            <a:ext cx="6660851" cy="4324350"/>
          </a:xfrm>
        </p:spPr>
      </p:pic>
    </p:spTree>
    <p:extLst>
      <p:ext uri="{BB962C8B-B14F-4D97-AF65-F5344CB8AC3E}">
        <p14:creationId xmlns:p14="http://schemas.microsoft.com/office/powerpoint/2010/main" val="362143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f7791236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62025"/>
            <a:ext cx="9144000" cy="4932363"/>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237"/>
            <a:ext cx="9144000" cy="6105525"/>
          </a:xfrm>
          <a:prstGeom prst="rect">
            <a:avLst/>
          </a:prstGeom>
        </p:spPr>
      </p:pic>
    </p:spTree>
    <p:extLst>
      <p:ext uri="{BB962C8B-B14F-4D97-AF65-F5344CB8AC3E}">
        <p14:creationId xmlns:p14="http://schemas.microsoft.com/office/powerpoint/2010/main" val="1778576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pPr algn="ctr"/>
            <a:r>
              <a:rPr lang="bg-BG" sz="3100" b="1" dirty="0" smtClean="0"/>
              <a:t/>
            </a:r>
            <a:br>
              <a:rPr lang="bg-BG" sz="3100" b="1" dirty="0" smtClean="0"/>
            </a:br>
            <a:r>
              <a:rPr lang="bg-BG" sz="3100" b="1" dirty="0" smtClean="0"/>
              <a:t/>
            </a:r>
            <a:br>
              <a:rPr lang="bg-BG" sz="3100" b="1" dirty="0" smtClean="0"/>
            </a:br>
            <a:r>
              <a:rPr lang="en-GB" sz="2800" b="1" dirty="0" smtClean="0"/>
              <a:t>Limitations</a:t>
            </a:r>
            <a:r>
              <a:rPr lang="bg-BG" sz="2800" dirty="0"/>
              <a:t/>
            </a:r>
            <a:br>
              <a:rPr lang="bg-BG" sz="2800" dirty="0"/>
            </a:br>
            <a:r>
              <a:rPr lang="bg-BG" sz="3100" b="1" dirty="0" smtClean="0"/>
              <a:t/>
            </a:r>
            <a:br>
              <a:rPr lang="bg-BG" sz="3100" b="1" dirty="0" smtClean="0"/>
            </a:br>
            <a:endParaRPr lang="bg-BG" dirty="0"/>
          </a:p>
        </p:txBody>
      </p:sp>
      <p:sp>
        <p:nvSpPr>
          <p:cNvPr id="3" name="Content Placeholder 2"/>
          <p:cNvSpPr>
            <a:spLocks noGrp="1"/>
          </p:cNvSpPr>
          <p:nvPr>
            <p:ph idx="1"/>
          </p:nvPr>
        </p:nvSpPr>
        <p:spPr>
          <a:xfrm>
            <a:off x="457200" y="1844824"/>
            <a:ext cx="8229600" cy="4729712"/>
          </a:xfrm>
        </p:spPr>
        <p:txBody>
          <a:bodyPr>
            <a:normAutofit fontScale="92500" lnSpcReduction="20000"/>
          </a:bodyPr>
          <a:lstStyle/>
          <a:p>
            <a:pPr lvl="0"/>
            <a:r>
              <a:rPr lang="en-US" dirty="0"/>
              <a:t>Some children are catching fevers and colds, but </a:t>
            </a:r>
            <a:r>
              <a:rPr lang="en-US" b="1" dirty="0"/>
              <a:t>there is no health clinic in the guarded camp </a:t>
            </a:r>
            <a:r>
              <a:rPr lang="en-US" dirty="0"/>
              <a:t>and people lack funds to buy medicine. Serious cases have to be taken to the nearest hospital, but not all those with serious medical problems are getting the help they need</a:t>
            </a:r>
            <a:r>
              <a:rPr lang="en-US" dirty="0" smtClean="0"/>
              <a:t>.</a:t>
            </a:r>
            <a:endParaRPr lang="bg-BG" dirty="0" smtClean="0"/>
          </a:p>
          <a:p>
            <a:pPr lvl="0"/>
            <a:endParaRPr lang="bg-BG" dirty="0" smtClean="0"/>
          </a:p>
          <a:p>
            <a:pPr lvl="0"/>
            <a:r>
              <a:rPr lang="en-GB" dirty="0" smtClean="0"/>
              <a:t>Social </a:t>
            </a:r>
            <a:r>
              <a:rPr lang="en-GB" dirty="0"/>
              <a:t>counselling and psychological support </a:t>
            </a:r>
            <a:r>
              <a:rPr lang="en-GB" b="1" dirty="0"/>
              <a:t>is not provided </a:t>
            </a:r>
            <a:r>
              <a:rPr lang="en-GB" dirty="0"/>
              <a:t>in any of the special </a:t>
            </a:r>
            <a:r>
              <a:rPr lang="en-GB" dirty="0" err="1"/>
              <a:t>centers</a:t>
            </a:r>
            <a:r>
              <a:rPr lang="en-GB" dirty="0"/>
              <a:t> for accommodation</a:t>
            </a:r>
            <a:r>
              <a:rPr lang="en-GB" dirty="0" smtClean="0"/>
              <a:t>;</a:t>
            </a:r>
            <a:endParaRPr lang="bg-BG" dirty="0" smtClean="0"/>
          </a:p>
          <a:p>
            <a:pPr lvl="0"/>
            <a:endParaRPr lang="bg-BG" dirty="0"/>
          </a:p>
          <a:p>
            <a:pPr lvl="0"/>
            <a:r>
              <a:rPr lang="en-GB" dirty="0"/>
              <a:t>Asylum-seekers that live outside the </a:t>
            </a:r>
            <a:r>
              <a:rPr lang="en-GB" dirty="0" err="1"/>
              <a:t>centers</a:t>
            </a:r>
            <a:r>
              <a:rPr lang="en-GB" dirty="0"/>
              <a:t> have </a:t>
            </a:r>
            <a:r>
              <a:rPr lang="en-GB" b="1" dirty="0"/>
              <a:t>difficulties accessing health </a:t>
            </a:r>
            <a:r>
              <a:rPr lang="en-GB" b="1" dirty="0" smtClean="0"/>
              <a:t>care</a:t>
            </a:r>
            <a:r>
              <a:rPr lang="bg-BG" dirty="0"/>
              <a:t>;</a:t>
            </a:r>
            <a:endParaRPr lang="bg-BG" dirty="0" smtClean="0"/>
          </a:p>
          <a:p>
            <a:pPr lvl="0"/>
            <a:endParaRPr lang="bg-BG" dirty="0" smtClean="0"/>
          </a:p>
          <a:p>
            <a:endParaRPr lang="bg-BG" dirty="0"/>
          </a:p>
        </p:txBody>
      </p:sp>
    </p:spTree>
    <p:extLst>
      <p:ext uri="{BB962C8B-B14F-4D97-AF65-F5344CB8AC3E}">
        <p14:creationId xmlns:p14="http://schemas.microsoft.com/office/powerpoint/2010/main" val="41889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pPr algn="ctr"/>
            <a:r>
              <a:rPr lang="bg-BG" sz="3100" b="1" dirty="0" smtClean="0"/>
              <a:t/>
            </a:r>
            <a:br>
              <a:rPr lang="bg-BG" sz="3100" b="1" dirty="0" smtClean="0"/>
            </a:br>
            <a:r>
              <a:rPr lang="bg-BG" sz="3100" b="1" dirty="0" smtClean="0"/>
              <a:t/>
            </a:r>
            <a:br>
              <a:rPr lang="bg-BG" sz="3100" b="1" dirty="0" smtClean="0"/>
            </a:br>
            <a:r>
              <a:rPr lang="en-GB" sz="2800" b="1" dirty="0" smtClean="0"/>
              <a:t>Limitations</a:t>
            </a:r>
            <a:r>
              <a:rPr lang="bg-BG" sz="2800" dirty="0"/>
              <a:t/>
            </a:r>
            <a:br>
              <a:rPr lang="bg-BG" sz="2800" dirty="0"/>
            </a:br>
            <a:r>
              <a:rPr lang="bg-BG" sz="3100" b="1" dirty="0" smtClean="0"/>
              <a:t/>
            </a:r>
            <a:br>
              <a:rPr lang="bg-BG" sz="3100" b="1" dirty="0" smtClean="0"/>
            </a:br>
            <a:endParaRPr lang="bg-BG" dirty="0"/>
          </a:p>
        </p:txBody>
      </p:sp>
      <p:sp>
        <p:nvSpPr>
          <p:cNvPr id="3" name="Content Placeholder 2"/>
          <p:cNvSpPr>
            <a:spLocks noGrp="1"/>
          </p:cNvSpPr>
          <p:nvPr>
            <p:ph idx="1"/>
          </p:nvPr>
        </p:nvSpPr>
        <p:spPr>
          <a:xfrm>
            <a:off x="457200" y="2348880"/>
            <a:ext cx="8229600" cy="4225656"/>
          </a:xfrm>
        </p:spPr>
        <p:txBody>
          <a:bodyPr>
            <a:normAutofit lnSpcReduction="10000"/>
          </a:bodyPr>
          <a:lstStyle/>
          <a:p>
            <a:r>
              <a:rPr lang="en-GB" dirty="0"/>
              <a:t>Routine immunization is a problem, </a:t>
            </a:r>
            <a:r>
              <a:rPr lang="en-GB" b="1" dirty="0"/>
              <a:t>especially for babies </a:t>
            </a:r>
            <a:r>
              <a:rPr lang="en-GB" dirty="0"/>
              <a:t>and the process needs to be coordinated with the public health system.</a:t>
            </a:r>
            <a:endParaRPr lang="bg-BG" dirty="0"/>
          </a:p>
          <a:p>
            <a:pPr lvl="0"/>
            <a:endParaRPr lang="bg-BG" dirty="0"/>
          </a:p>
          <a:p>
            <a:pPr lvl="0"/>
            <a:r>
              <a:rPr lang="en-GB" dirty="0" smtClean="0"/>
              <a:t>Asylum-seekers </a:t>
            </a:r>
            <a:r>
              <a:rPr lang="en-GB" b="1" dirty="0"/>
              <a:t>do not understand </a:t>
            </a:r>
            <a:r>
              <a:rPr lang="en-GB" dirty="0"/>
              <a:t>the medical system and outreach work is needed</a:t>
            </a:r>
            <a:r>
              <a:rPr lang="bg-BG" dirty="0"/>
              <a:t>;</a:t>
            </a:r>
          </a:p>
          <a:p>
            <a:pPr lvl="0"/>
            <a:endParaRPr lang="bg-BG" dirty="0" smtClean="0"/>
          </a:p>
          <a:p>
            <a:pPr lvl="0"/>
            <a:r>
              <a:rPr lang="en-GB" dirty="0" smtClean="0"/>
              <a:t>Once refugees leave the camps,  </a:t>
            </a:r>
            <a:r>
              <a:rPr lang="en-GB" b="1" dirty="0"/>
              <a:t>they have to pay their </a:t>
            </a:r>
            <a:r>
              <a:rPr lang="en-GB" b="1" dirty="0" smtClean="0"/>
              <a:t>health insurance contributions </a:t>
            </a:r>
            <a:r>
              <a:rPr lang="en-GB" b="1" dirty="0"/>
              <a:t>themselves. </a:t>
            </a:r>
            <a:endParaRPr lang="bg-BG" dirty="0"/>
          </a:p>
        </p:txBody>
      </p:sp>
    </p:spTree>
    <p:extLst>
      <p:ext uri="{BB962C8B-B14F-4D97-AF65-F5344CB8AC3E}">
        <p14:creationId xmlns:p14="http://schemas.microsoft.com/office/powerpoint/2010/main" val="3720537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a:bodyPr>
          <a:lstStyle/>
          <a:p>
            <a:pPr algn="ctr"/>
            <a:r>
              <a:rPr lang="en-GB" sz="2800" b="1" dirty="0"/>
              <a:t>Good </a:t>
            </a:r>
            <a:r>
              <a:rPr lang="en-GB" sz="2800" b="1" dirty="0" smtClean="0"/>
              <a:t>Practices</a:t>
            </a:r>
            <a:endParaRPr lang="bg-BG" sz="2800" dirty="0"/>
          </a:p>
        </p:txBody>
      </p:sp>
      <p:sp>
        <p:nvSpPr>
          <p:cNvPr id="3" name="Content Placeholder 2"/>
          <p:cNvSpPr>
            <a:spLocks noGrp="1"/>
          </p:cNvSpPr>
          <p:nvPr>
            <p:ph idx="1"/>
          </p:nvPr>
        </p:nvSpPr>
        <p:spPr>
          <a:xfrm>
            <a:off x="467544" y="1988840"/>
            <a:ext cx="8229600" cy="4081640"/>
          </a:xfrm>
        </p:spPr>
        <p:txBody>
          <a:bodyPr>
            <a:normAutofit fontScale="92500"/>
          </a:bodyPr>
          <a:lstStyle/>
          <a:p>
            <a:pPr lvl="0"/>
            <a:r>
              <a:rPr lang="en-GB" b="1" dirty="0"/>
              <a:t>MSF</a:t>
            </a:r>
            <a:r>
              <a:rPr lang="en-GB" dirty="0"/>
              <a:t> </a:t>
            </a:r>
            <a:r>
              <a:rPr lang="en-GB" b="1" dirty="0"/>
              <a:t>opened medical offices </a:t>
            </a:r>
            <a:r>
              <a:rPr lang="en-GB" dirty="0"/>
              <a:t>in </a:t>
            </a:r>
            <a:r>
              <a:rPr lang="en-GB" dirty="0" err="1"/>
              <a:t>Harmanly</a:t>
            </a:r>
            <a:r>
              <a:rPr lang="en-GB" dirty="0"/>
              <a:t>, </a:t>
            </a:r>
            <a:r>
              <a:rPr lang="en-GB" dirty="0" err="1"/>
              <a:t>Vrazdebna</a:t>
            </a:r>
            <a:r>
              <a:rPr lang="en-GB" dirty="0"/>
              <a:t> and </a:t>
            </a:r>
            <a:r>
              <a:rPr lang="en-GB" dirty="0" err="1"/>
              <a:t>Voenna</a:t>
            </a:r>
            <a:r>
              <a:rPr lang="en-GB" dirty="0"/>
              <a:t> </a:t>
            </a:r>
            <a:r>
              <a:rPr lang="en-GB" dirty="0" err="1"/>
              <a:t>Rampa</a:t>
            </a:r>
            <a:r>
              <a:rPr lang="en-GB" dirty="0"/>
              <a:t> to address the urgent medical needs of the accommodated asylum seekers. </a:t>
            </a:r>
            <a:endParaRPr lang="bg-BG" dirty="0" smtClean="0"/>
          </a:p>
          <a:p>
            <a:pPr lvl="0"/>
            <a:endParaRPr lang="bg-BG" dirty="0"/>
          </a:p>
          <a:p>
            <a:pPr lvl="0"/>
            <a:r>
              <a:rPr lang="en-GB" b="1" dirty="0"/>
              <a:t>UNHCR</a:t>
            </a:r>
            <a:r>
              <a:rPr lang="en-GB" dirty="0"/>
              <a:t> </a:t>
            </a:r>
            <a:r>
              <a:rPr lang="en-GB" b="1" dirty="0"/>
              <a:t>finances a project </a:t>
            </a:r>
            <a:r>
              <a:rPr lang="en-GB" dirty="0"/>
              <a:t>run by the Council of Refugee </a:t>
            </a:r>
            <a:r>
              <a:rPr lang="en-GB" dirty="0" smtClean="0"/>
              <a:t>Women </a:t>
            </a:r>
            <a:r>
              <a:rPr lang="en-GB" dirty="0"/>
              <a:t>for social </a:t>
            </a:r>
            <a:r>
              <a:rPr lang="en-GB" dirty="0" smtClean="0"/>
              <a:t>mediators</a:t>
            </a:r>
            <a:r>
              <a:rPr lang="bg-BG" dirty="0" smtClean="0"/>
              <a:t>.</a:t>
            </a:r>
          </a:p>
          <a:p>
            <a:pPr lvl="0"/>
            <a:endParaRPr lang="bg-BG" dirty="0"/>
          </a:p>
          <a:p>
            <a:pPr lvl="0"/>
            <a:r>
              <a:rPr lang="bg-BG" dirty="0"/>
              <a:t>O</a:t>
            </a:r>
            <a:r>
              <a:rPr lang="en-GB" dirty="0" err="1" smtClean="0"/>
              <a:t>ther</a:t>
            </a:r>
            <a:r>
              <a:rPr lang="en-GB" dirty="0" smtClean="0"/>
              <a:t> </a:t>
            </a:r>
            <a:r>
              <a:rPr lang="en-GB" b="1" dirty="0"/>
              <a:t>NGOs</a:t>
            </a:r>
            <a:r>
              <a:rPr lang="en-GB" dirty="0"/>
              <a:t> in the country </a:t>
            </a:r>
            <a:r>
              <a:rPr lang="en-GB" dirty="0" smtClean="0"/>
              <a:t>also </a:t>
            </a:r>
            <a:r>
              <a:rPr lang="en-GB" b="1" dirty="0"/>
              <a:t>facilitate this process</a:t>
            </a:r>
            <a:r>
              <a:rPr lang="bg-BG" b="1" dirty="0"/>
              <a:t>.</a:t>
            </a:r>
          </a:p>
        </p:txBody>
      </p:sp>
    </p:spTree>
    <p:extLst>
      <p:ext uri="{BB962C8B-B14F-4D97-AF65-F5344CB8AC3E}">
        <p14:creationId xmlns:p14="http://schemas.microsoft.com/office/powerpoint/2010/main" val="2398828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normAutofit fontScale="90000"/>
          </a:bodyPr>
          <a:lstStyle/>
          <a:p>
            <a:pPr algn="ctr"/>
            <a:r>
              <a:rPr lang="bg-BG" b="1" dirty="0" smtClean="0"/>
              <a:t/>
            </a:r>
            <a:br>
              <a:rPr lang="bg-BG" b="1" dirty="0" smtClean="0"/>
            </a:br>
            <a:r>
              <a:rPr lang="en-GB" b="1" dirty="0"/>
              <a:t>Education</a:t>
            </a:r>
            <a:r>
              <a:rPr lang="en-GB" b="1" u="sng" dirty="0"/>
              <a:t> </a:t>
            </a:r>
            <a:r>
              <a:rPr lang="bg-BG" dirty="0"/>
              <a:t/>
            </a:r>
            <a:br>
              <a:rPr lang="bg-BG" dirty="0"/>
            </a:br>
            <a:endParaRPr lang="bg-BG"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7945" y="2249488"/>
            <a:ext cx="6488109" cy="4324350"/>
          </a:xfrm>
        </p:spPr>
      </p:pic>
    </p:spTree>
    <p:extLst>
      <p:ext uri="{BB962C8B-B14F-4D97-AF65-F5344CB8AC3E}">
        <p14:creationId xmlns:p14="http://schemas.microsoft.com/office/powerpoint/2010/main" val="2630959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f7791236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62025"/>
            <a:ext cx="9144000" cy="4932363"/>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237"/>
            <a:ext cx="9144000" cy="61055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3742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pPr algn="ctr"/>
            <a:r>
              <a:rPr lang="bg-BG" sz="3100" b="1" dirty="0" smtClean="0"/>
              <a:t/>
            </a:r>
            <a:br>
              <a:rPr lang="bg-BG" sz="3100" b="1" dirty="0" smtClean="0"/>
            </a:br>
            <a:r>
              <a:rPr lang="bg-BG" sz="3100" b="1" dirty="0" smtClean="0"/>
              <a:t/>
            </a:r>
            <a:br>
              <a:rPr lang="bg-BG" sz="3100" b="1" dirty="0" smtClean="0"/>
            </a:br>
            <a:r>
              <a:rPr lang="en-GB" sz="2800" b="1" dirty="0" smtClean="0"/>
              <a:t>Limitations</a:t>
            </a:r>
            <a:r>
              <a:rPr lang="bg-BG" sz="2800" dirty="0"/>
              <a:t/>
            </a:r>
            <a:br>
              <a:rPr lang="bg-BG" sz="2800" dirty="0"/>
            </a:br>
            <a:r>
              <a:rPr lang="bg-BG" sz="3100" b="1" dirty="0" smtClean="0"/>
              <a:t/>
            </a:r>
            <a:br>
              <a:rPr lang="bg-BG" sz="3100" b="1" dirty="0" smtClean="0"/>
            </a:br>
            <a:endParaRPr lang="bg-BG" dirty="0"/>
          </a:p>
        </p:txBody>
      </p:sp>
      <p:sp>
        <p:nvSpPr>
          <p:cNvPr id="3" name="Content Placeholder 2"/>
          <p:cNvSpPr>
            <a:spLocks noGrp="1"/>
          </p:cNvSpPr>
          <p:nvPr>
            <p:ph idx="1"/>
          </p:nvPr>
        </p:nvSpPr>
        <p:spPr>
          <a:xfrm>
            <a:off x="457200" y="1844824"/>
            <a:ext cx="8229600" cy="4729712"/>
          </a:xfrm>
        </p:spPr>
        <p:txBody>
          <a:bodyPr>
            <a:normAutofit/>
          </a:bodyPr>
          <a:lstStyle/>
          <a:p>
            <a:pPr marL="109728" lvl="0" indent="0">
              <a:buNone/>
            </a:pPr>
            <a:endParaRPr lang="bg-BG" dirty="0" smtClean="0"/>
          </a:p>
          <a:p>
            <a:pPr lvl="0"/>
            <a:r>
              <a:rPr lang="en-GB" dirty="0" smtClean="0"/>
              <a:t>There </a:t>
            </a:r>
            <a:r>
              <a:rPr lang="en-GB" dirty="0"/>
              <a:t>are </a:t>
            </a:r>
            <a:r>
              <a:rPr lang="en-GB" b="1" dirty="0"/>
              <a:t>no organized classes in Bulgarian in the </a:t>
            </a:r>
            <a:r>
              <a:rPr lang="en-GB" b="1" dirty="0" err="1"/>
              <a:t>centers</a:t>
            </a:r>
            <a:r>
              <a:rPr lang="en-GB" dirty="0"/>
              <a:t>; only Caritas, under UNHCR project provides Bulgarian classes (since March 2014);</a:t>
            </a:r>
            <a:endParaRPr lang="bg-BG" dirty="0"/>
          </a:p>
          <a:p>
            <a:pPr lvl="0"/>
            <a:endParaRPr lang="bg-BG" dirty="0" smtClean="0"/>
          </a:p>
          <a:p>
            <a:pPr lvl="0"/>
            <a:r>
              <a:rPr lang="bg-BG" dirty="0" smtClean="0"/>
              <a:t>Most </a:t>
            </a:r>
            <a:r>
              <a:rPr lang="bg-BG" dirty="0"/>
              <a:t>children </a:t>
            </a:r>
            <a:r>
              <a:rPr lang="bg-BG" b="1" dirty="0"/>
              <a:t>still do not have access to </a:t>
            </a:r>
            <a:r>
              <a:rPr lang="bg-BG" b="1" dirty="0" smtClean="0"/>
              <a:t> </a:t>
            </a:r>
            <a:r>
              <a:rPr lang="bg-BG" b="1" dirty="0"/>
              <a:t>Bulgarian </a:t>
            </a:r>
            <a:r>
              <a:rPr lang="bg-BG" b="1" dirty="0" smtClean="0"/>
              <a:t>school</a:t>
            </a:r>
            <a:r>
              <a:rPr lang="en-US" b="1" dirty="0" smtClean="0"/>
              <a:t>s</a:t>
            </a:r>
            <a:r>
              <a:rPr lang="bg-BG" b="1" dirty="0" smtClean="0"/>
              <a:t>;</a:t>
            </a:r>
            <a:endParaRPr lang="bg-BG" b="1" dirty="0"/>
          </a:p>
          <a:p>
            <a:endParaRPr lang="bg-BG" dirty="0"/>
          </a:p>
        </p:txBody>
      </p:sp>
    </p:spTree>
    <p:extLst>
      <p:ext uri="{BB962C8B-B14F-4D97-AF65-F5344CB8AC3E}">
        <p14:creationId xmlns:p14="http://schemas.microsoft.com/office/powerpoint/2010/main" val="340830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pPr algn="ctr"/>
            <a:r>
              <a:rPr lang="bg-BG" sz="3100" b="1" dirty="0" smtClean="0"/>
              <a:t/>
            </a:r>
            <a:br>
              <a:rPr lang="bg-BG" sz="3100" b="1" dirty="0" smtClean="0"/>
            </a:br>
            <a:r>
              <a:rPr lang="bg-BG" sz="3100" b="1" dirty="0" smtClean="0"/>
              <a:t/>
            </a:r>
            <a:br>
              <a:rPr lang="bg-BG" sz="3100" b="1" dirty="0" smtClean="0"/>
            </a:br>
            <a:r>
              <a:rPr lang="en-GB" sz="2800" b="1" dirty="0" smtClean="0"/>
              <a:t>Limitations</a:t>
            </a:r>
            <a:r>
              <a:rPr lang="bg-BG" sz="2800" dirty="0"/>
              <a:t/>
            </a:r>
            <a:br>
              <a:rPr lang="bg-BG" sz="2800" dirty="0"/>
            </a:br>
            <a:r>
              <a:rPr lang="bg-BG" sz="3100" b="1" dirty="0" smtClean="0"/>
              <a:t/>
            </a:r>
            <a:br>
              <a:rPr lang="bg-BG" sz="3100" b="1" dirty="0" smtClean="0"/>
            </a:br>
            <a:endParaRPr lang="bg-BG" dirty="0"/>
          </a:p>
        </p:txBody>
      </p:sp>
      <p:sp>
        <p:nvSpPr>
          <p:cNvPr id="3" name="Content Placeholder 2"/>
          <p:cNvSpPr>
            <a:spLocks noGrp="1"/>
          </p:cNvSpPr>
          <p:nvPr>
            <p:ph idx="1"/>
          </p:nvPr>
        </p:nvSpPr>
        <p:spPr>
          <a:xfrm>
            <a:off x="457200" y="1844824"/>
            <a:ext cx="8229600" cy="4729712"/>
          </a:xfrm>
        </p:spPr>
        <p:txBody>
          <a:bodyPr>
            <a:normAutofit/>
          </a:bodyPr>
          <a:lstStyle/>
          <a:p>
            <a:pPr lvl="0"/>
            <a:r>
              <a:rPr lang="en-GB" dirty="0"/>
              <a:t>The law </a:t>
            </a:r>
            <a:r>
              <a:rPr lang="en-GB" dirty="0" smtClean="0"/>
              <a:t>requires </a:t>
            </a:r>
            <a:r>
              <a:rPr lang="en-GB" dirty="0"/>
              <a:t>children to have a </a:t>
            </a:r>
            <a:r>
              <a:rPr lang="en-GB" dirty="0" smtClean="0"/>
              <a:t>document stating </a:t>
            </a:r>
            <a:r>
              <a:rPr lang="en-GB" dirty="0"/>
              <a:t>their completed level of education. Most children have </a:t>
            </a:r>
            <a:r>
              <a:rPr lang="en-GB" b="1" dirty="0"/>
              <a:t>no documents with them</a:t>
            </a:r>
            <a:r>
              <a:rPr lang="en-GB" dirty="0"/>
              <a:t> when they arrive; </a:t>
            </a:r>
            <a:endParaRPr lang="bg-BG" dirty="0" smtClean="0"/>
          </a:p>
          <a:p>
            <a:pPr lvl="0"/>
            <a:endParaRPr lang="bg-BG" dirty="0"/>
          </a:p>
          <a:p>
            <a:pPr lvl="0"/>
            <a:r>
              <a:rPr lang="en-GB" dirty="0"/>
              <a:t>The requirement of the Reception Directive that education </a:t>
            </a:r>
            <a:r>
              <a:rPr lang="en-GB" b="1" dirty="0"/>
              <a:t>cannot be </a:t>
            </a:r>
            <a:r>
              <a:rPr lang="en-GB" b="1" dirty="0" smtClean="0"/>
              <a:t>postponed by </a:t>
            </a:r>
            <a:r>
              <a:rPr lang="en-GB" b="1" dirty="0"/>
              <a:t>more than 3 months </a:t>
            </a:r>
            <a:r>
              <a:rPr lang="en-GB" dirty="0"/>
              <a:t>is not being observed. </a:t>
            </a:r>
            <a:endParaRPr lang="bg-BG" dirty="0"/>
          </a:p>
          <a:p>
            <a:endParaRPr lang="bg-BG" dirty="0"/>
          </a:p>
        </p:txBody>
      </p:sp>
    </p:spTree>
    <p:extLst>
      <p:ext uri="{BB962C8B-B14F-4D97-AF65-F5344CB8AC3E}">
        <p14:creationId xmlns:p14="http://schemas.microsoft.com/office/powerpoint/2010/main" val="2838511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936104"/>
          </a:xfrm>
        </p:spPr>
        <p:txBody>
          <a:bodyPr/>
          <a:lstStyle/>
          <a:p>
            <a:pPr algn="ctr"/>
            <a:r>
              <a:rPr lang="en-US" dirty="0" smtClean="0"/>
              <a:t>T</a:t>
            </a:r>
            <a:r>
              <a:rPr lang="bg-BG" dirty="0" err="1" smtClean="0"/>
              <a:t>he</a:t>
            </a:r>
            <a:r>
              <a:rPr lang="bg-BG" dirty="0" smtClean="0"/>
              <a:t> </a:t>
            </a:r>
            <a:r>
              <a:rPr lang="bg-BG" dirty="0" err="1" smtClean="0"/>
              <a:t>truth</a:t>
            </a:r>
            <a:r>
              <a:rPr lang="bg-BG" dirty="0" smtClean="0"/>
              <a:t>…</a:t>
            </a:r>
            <a:endParaRPr lang="bg-B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3497" y="2249488"/>
            <a:ext cx="6957006" cy="4324350"/>
          </a:xfrm>
        </p:spPr>
      </p:pic>
    </p:spTree>
    <p:extLst>
      <p:ext uri="{BB962C8B-B14F-4D97-AF65-F5344CB8AC3E}">
        <p14:creationId xmlns:p14="http://schemas.microsoft.com/office/powerpoint/2010/main" val="3053959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a:bodyPr>
          <a:lstStyle/>
          <a:p>
            <a:pPr algn="ctr"/>
            <a:r>
              <a:rPr lang="en-GB" sz="2800" b="1" dirty="0"/>
              <a:t>Good </a:t>
            </a:r>
            <a:r>
              <a:rPr lang="en-GB" sz="2800" b="1" dirty="0" smtClean="0"/>
              <a:t>Practices</a:t>
            </a:r>
            <a:endParaRPr lang="bg-BG" sz="2800" dirty="0"/>
          </a:p>
        </p:txBody>
      </p:sp>
      <p:sp>
        <p:nvSpPr>
          <p:cNvPr id="3" name="Content Placeholder 2"/>
          <p:cNvSpPr>
            <a:spLocks noGrp="1"/>
          </p:cNvSpPr>
          <p:nvPr>
            <p:ph idx="1"/>
          </p:nvPr>
        </p:nvSpPr>
        <p:spPr>
          <a:xfrm>
            <a:off x="467544" y="1988840"/>
            <a:ext cx="8229600" cy="4081640"/>
          </a:xfrm>
        </p:spPr>
        <p:txBody>
          <a:bodyPr>
            <a:normAutofit lnSpcReduction="10000"/>
          </a:bodyPr>
          <a:lstStyle/>
          <a:p>
            <a:r>
              <a:rPr lang="bg-BG" dirty="0" smtClean="0"/>
              <a:t>UNHCR initiated</a:t>
            </a:r>
            <a:r>
              <a:rPr lang="en-US" dirty="0" smtClean="0"/>
              <a:t> </a:t>
            </a:r>
            <a:r>
              <a:rPr lang="en-US" b="1" dirty="0" smtClean="0"/>
              <a:t>language classes for children</a:t>
            </a:r>
            <a:r>
              <a:rPr lang="bg-BG" dirty="0" smtClean="0"/>
              <a:t>, </a:t>
            </a:r>
            <a:r>
              <a:rPr lang="bg-BG" dirty="0"/>
              <a:t>through its implementing partner </a:t>
            </a:r>
            <a:r>
              <a:rPr lang="bg-BG" b="1" dirty="0" smtClean="0"/>
              <a:t>Caritas </a:t>
            </a:r>
            <a:r>
              <a:rPr lang="en-GB" dirty="0" smtClean="0"/>
              <a:t>(</a:t>
            </a:r>
            <a:r>
              <a:rPr lang="en-GB" dirty="0"/>
              <a:t>since March 2014</a:t>
            </a:r>
            <a:r>
              <a:rPr lang="en-GB" dirty="0" smtClean="0"/>
              <a:t>);</a:t>
            </a:r>
            <a:endParaRPr lang="bg-BG" dirty="0" smtClean="0"/>
          </a:p>
          <a:p>
            <a:endParaRPr lang="bg-BG" dirty="0"/>
          </a:p>
          <a:p>
            <a:pPr lvl="0"/>
            <a:r>
              <a:rPr lang="en-GB" dirty="0" smtClean="0"/>
              <a:t>There </a:t>
            </a:r>
            <a:r>
              <a:rPr lang="en-GB" dirty="0"/>
              <a:t>are </a:t>
            </a:r>
            <a:r>
              <a:rPr lang="en-GB" b="1" dirty="0"/>
              <a:t>other NGOs </a:t>
            </a:r>
            <a:r>
              <a:rPr lang="en-GB" dirty="0"/>
              <a:t>in the country that also facilitate this process</a:t>
            </a:r>
            <a:r>
              <a:rPr lang="bg-BG" dirty="0"/>
              <a:t>.</a:t>
            </a:r>
          </a:p>
          <a:p>
            <a:endParaRPr lang="bg-BG" sz="3600" dirty="0" smtClean="0"/>
          </a:p>
          <a:p>
            <a:r>
              <a:rPr lang="bg-BG" sz="3600" dirty="0" smtClean="0"/>
              <a:t> </a:t>
            </a:r>
            <a:r>
              <a:rPr lang="en-US" sz="3600" u="sng" dirty="0" smtClean="0"/>
              <a:t>N</a:t>
            </a:r>
            <a:r>
              <a:rPr lang="bg-BG" sz="3600" u="sng" dirty="0" smtClean="0"/>
              <a:t>O other good practices</a:t>
            </a:r>
            <a:r>
              <a:rPr lang="bg-BG" sz="3600" u="sng" dirty="0"/>
              <a:t> </a:t>
            </a:r>
            <a:r>
              <a:rPr lang="en-US" sz="3600" u="sng" dirty="0" smtClean="0"/>
              <a:t>can be noted at this time…</a:t>
            </a:r>
            <a:endParaRPr lang="bg-BG" dirty="0"/>
          </a:p>
          <a:p>
            <a:pPr lvl="0"/>
            <a:endParaRPr lang="bg-BG" b="1" dirty="0"/>
          </a:p>
        </p:txBody>
      </p:sp>
    </p:spTree>
    <p:extLst>
      <p:ext uri="{BB962C8B-B14F-4D97-AF65-F5344CB8AC3E}">
        <p14:creationId xmlns:p14="http://schemas.microsoft.com/office/powerpoint/2010/main" val="2459903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normAutofit fontScale="90000"/>
          </a:bodyPr>
          <a:lstStyle/>
          <a:p>
            <a:pPr algn="ctr"/>
            <a:r>
              <a:rPr lang="bg-BG" b="1" dirty="0" smtClean="0"/>
              <a:t/>
            </a:r>
            <a:br>
              <a:rPr lang="bg-BG" b="1" dirty="0" smtClean="0"/>
            </a:br>
            <a:r>
              <a:rPr lang="en-GB" b="1" dirty="0"/>
              <a:t>Unaccompanied minors </a:t>
            </a:r>
            <a:r>
              <a:rPr lang="bg-BG" dirty="0"/>
              <a:t/>
            </a:r>
            <a:br>
              <a:rPr lang="bg-BG" dirty="0"/>
            </a:br>
            <a:endParaRPr lang="bg-BG" dirty="0"/>
          </a:p>
        </p:txBody>
      </p:sp>
      <p:sp>
        <p:nvSpPr>
          <p:cNvPr id="3" name="Content Placeholder 2"/>
          <p:cNvSpPr>
            <a:spLocks noGrp="1"/>
          </p:cNvSpPr>
          <p:nvPr>
            <p:ph idx="1"/>
          </p:nvPr>
        </p:nvSpPr>
        <p:spPr>
          <a:xfrm>
            <a:off x="457200" y="2492896"/>
            <a:ext cx="8229600" cy="4081640"/>
          </a:xfrm>
        </p:spPr>
        <p:txBody>
          <a:bodyPr/>
          <a:lstStyle/>
          <a:p>
            <a:r>
              <a:rPr lang="en-GB" sz="3600" u="sng" dirty="0"/>
              <a:t>Bulgaria does not have</a:t>
            </a:r>
            <a:r>
              <a:rPr lang="en-GB" sz="3600" dirty="0"/>
              <a:t> </a:t>
            </a:r>
            <a:r>
              <a:rPr lang="en-GB" sz="3600" dirty="0" smtClean="0"/>
              <a:t> an </a:t>
            </a:r>
            <a:r>
              <a:rPr lang="en-GB" sz="3600" b="1" dirty="0" smtClean="0"/>
              <a:t>effective </a:t>
            </a:r>
            <a:r>
              <a:rPr lang="en-GB" sz="3600" b="1" dirty="0"/>
              <a:t>mechanism for appointment of legal guardians/representatives for the unaccompanied </a:t>
            </a:r>
            <a:r>
              <a:rPr lang="en-GB" sz="3600" b="1" dirty="0" smtClean="0"/>
              <a:t>minors</a:t>
            </a:r>
            <a:r>
              <a:rPr lang="en-GB" sz="3600" dirty="0" smtClean="0"/>
              <a:t> </a:t>
            </a:r>
            <a:r>
              <a:rPr lang="en-GB" sz="3600" dirty="0"/>
              <a:t>seeking asylum.</a:t>
            </a:r>
            <a:r>
              <a:rPr lang="en-GB" sz="3600" b="1" dirty="0"/>
              <a:t>  </a:t>
            </a:r>
            <a:endParaRPr lang="bg-BG" sz="3600" dirty="0"/>
          </a:p>
          <a:p>
            <a:endParaRPr lang="bg-BG" dirty="0"/>
          </a:p>
        </p:txBody>
      </p:sp>
    </p:spTree>
    <p:extLst>
      <p:ext uri="{BB962C8B-B14F-4D97-AF65-F5344CB8AC3E}">
        <p14:creationId xmlns:p14="http://schemas.microsoft.com/office/powerpoint/2010/main" val="4103070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normAutofit/>
          </a:bodyPr>
          <a:lstStyle/>
          <a:p>
            <a:pPr algn="ctr"/>
            <a:r>
              <a:rPr lang="bg-BG" b="1" dirty="0" smtClean="0"/>
              <a:t>CHALLENGES AHEAD</a:t>
            </a:r>
            <a:endParaRPr lang="bg-BG" dirty="0"/>
          </a:p>
        </p:txBody>
      </p:sp>
      <p:sp>
        <p:nvSpPr>
          <p:cNvPr id="3" name="Content Placeholder 2"/>
          <p:cNvSpPr>
            <a:spLocks noGrp="1"/>
          </p:cNvSpPr>
          <p:nvPr>
            <p:ph idx="1"/>
          </p:nvPr>
        </p:nvSpPr>
        <p:spPr>
          <a:xfrm>
            <a:off x="457200" y="2492896"/>
            <a:ext cx="8229600" cy="4081640"/>
          </a:xfrm>
        </p:spPr>
        <p:txBody>
          <a:bodyPr>
            <a:normAutofit fontScale="92500" lnSpcReduction="10000"/>
          </a:bodyPr>
          <a:lstStyle/>
          <a:p>
            <a:pPr lvl="0"/>
            <a:r>
              <a:rPr lang="en-US" b="1" dirty="0"/>
              <a:t>No integration program as of June </a:t>
            </a:r>
            <a:r>
              <a:rPr lang="en-US" b="1" dirty="0" smtClean="0"/>
              <a:t>2014</a:t>
            </a:r>
            <a:r>
              <a:rPr lang="bg-BG" b="1" dirty="0" smtClean="0"/>
              <a:t>!</a:t>
            </a:r>
            <a:endParaRPr lang="bg-BG" dirty="0"/>
          </a:p>
          <a:p>
            <a:pPr lvl="0"/>
            <a:endParaRPr lang="bg-BG" dirty="0" smtClean="0"/>
          </a:p>
          <a:p>
            <a:pPr lvl="0"/>
            <a:r>
              <a:rPr lang="en-US" dirty="0" smtClean="0"/>
              <a:t>Work</a:t>
            </a:r>
            <a:r>
              <a:rPr lang="bg-BG" dirty="0" smtClean="0"/>
              <a:t> </a:t>
            </a:r>
            <a:r>
              <a:rPr lang="bg-BG" dirty="0" err="1" smtClean="0"/>
              <a:t>with</a:t>
            </a:r>
            <a:r>
              <a:rPr lang="bg-BG" dirty="0" smtClean="0"/>
              <a:t> </a:t>
            </a:r>
            <a:r>
              <a:rPr lang="bg-BG" b="1" dirty="0" smtClean="0"/>
              <a:t>u</a:t>
            </a:r>
            <a:r>
              <a:rPr lang="en-US" b="1" dirty="0" err="1" smtClean="0"/>
              <a:t>naccompanied</a:t>
            </a:r>
            <a:r>
              <a:rPr lang="en-US" b="1" dirty="0" smtClean="0"/>
              <a:t> minors</a:t>
            </a:r>
            <a:r>
              <a:rPr lang="bg-BG" dirty="0" smtClean="0"/>
              <a:t>;</a:t>
            </a:r>
          </a:p>
          <a:p>
            <a:pPr lvl="0"/>
            <a:endParaRPr lang="bg-BG" b="1" dirty="0" smtClean="0"/>
          </a:p>
          <a:p>
            <a:pPr lvl="0"/>
            <a:r>
              <a:rPr lang="en-US" b="1" dirty="0" smtClean="0"/>
              <a:t>Racism </a:t>
            </a:r>
            <a:r>
              <a:rPr lang="en-US" b="1" dirty="0"/>
              <a:t>and homophobia </a:t>
            </a:r>
            <a:r>
              <a:rPr lang="en-US" dirty="0"/>
              <a:t>among the local </a:t>
            </a:r>
            <a:r>
              <a:rPr lang="en-US" dirty="0" smtClean="0"/>
              <a:t>population</a:t>
            </a:r>
            <a:r>
              <a:rPr lang="bg-BG" dirty="0" smtClean="0"/>
              <a:t>;</a:t>
            </a:r>
          </a:p>
          <a:p>
            <a:endParaRPr lang="bg-BG" b="1" dirty="0" smtClean="0"/>
          </a:p>
          <a:p>
            <a:r>
              <a:rPr lang="bg-BG" b="1" dirty="0" smtClean="0"/>
              <a:t>N</a:t>
            </a:r>
            <a:r>
              <a:rPr lang="en-US" b="1" dirty="0" err="1" smtClean="0"/>
              <a:t>egative</a:t>
            </a:r>
            <a:r>
              <a:rPr lang="en-US" b="1" dirty="0" smtClean="0"/>
              <a:t> </a:t>
            </a:r>
            <a:r>
              <a:rPr lang="en-US" b="1" dirty="0"/>
              <a:t>reporting </a:t>
            </a:r>
            <a:r>
              <a:rPr lang="en-US" b="1" dirty="0" smtClean="0"/>
              <a:t>about </a:t>
            </a:r>
            <a:r>
              <a:rPr lang="en-US" b="1" dirty="0"/>
              <a:t>asylum </a:t>
            </a:r>
            <a:r>
              <a:rPr lang="en-US" b="1" dirty="0" smtClean="0"/>
              <a:t>seekers</a:t>
            </a:r>
            <a:r>
              <a:rPr lang="bg-BG" b="1" dirty="0" smtClean="0"/>
              <a:t> - </a:t>
            </a:r>
            <a:r>
              <a:rPr lang="bg-BG" dirty="0" smtClean="0"/>
              <a:t>t</a:t>
            </a:r>
            <a:r>
              <a:rPr lang="en-US" dirty="0" smtClean="0"/>
              <a:t>he </a:t>
            </a:r>
            <a:r>
              <a:rPr lang="bg-BG" dirty="0" smtClean="0"/>
              <a:t>BG </a:t>
            </a:r>
            <a:r>
              <a:rPr lang="en-US" dirty="0" smtClean="0"/>
              <a:t>media </a:t>
            </a:r>
            <a:r>
              <a:rPr lang="en-US" dirty="0"/>
              <a:t>needs to stop referring to refugees as "illegal </a:t>
            </a:r>
            <a:r>
              <a:rPr lang="en-US" dirty="0" smtClean="0"/>
              <a:t>immigrants„</a:t>
            </a:r>
            <a:r>
              <a:rPr lang="bg-BG" dirty="0" smtClean="0"/>
              <a:t>. </a:t>
            </a:r>
            <a:endParaRPr lang="bg-BG" dirty="0"/>
          </a:p>
          <a:p>
            <a:endParaRPr lang="bg-BG" dirty="0"/>
          </a:p>
        </p:txBody>
      </p:sp>
    </p:spTree>
    <p:extLst>
      <p:ext uri="{BB962C8B-B14F-4D97-AF65-F5344CB8AC3E}">
        <p14:creationId xmlns:p14="http://schemas.microsoft.com/office/powerpoint/2010/main" val="2025118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008112"/>
          </a:xfrm>
        </p:spPr>
        <p:txBody>
          <a:bodyPr>
            <a:noAutofit/>
          </a:bodyPr>
          <a:lstStyle/>
          <a:p>
            <a:pPr algn="ctr"/>
            <a:r>
              <a:rPr lang="en-US" sz="1800" b="1" i="1" dirty="0"/>
              <a:t>'I refuse to accept the view that mankind is so tragically bound to the starless midnight of racism and war that the bright daybreak of peace and brotherhood can never become a reality. ... I believe that unarmed truth and unconditional love will have the final word in reality.' </a:t>
            </a:r>
            <a:r>
              <a:rPr lang="bg-BG" sz="1800" b="1" i="1" dirty="0" smtClean="0"/>
              <a:t/>
            </a:r>
            <a:br>
              <a:rPr lang="bg-BG" sz="1800" b="1" i="1" dirty="0" smtClean="0"/>
            </a:br>
            <a:r>
              <a:rPr lang="en-US" sz="1800" b="1" i="1" dirty="0" smtClean="0"/>
              <a:t>Martin </a:t>
            </a:r>
            <a:r>
              <a:rPr lang="en-US" sz="1800" b="1" i="1" dirty="0"/>
              <a:t>Luther King</a:t>
            </a:r>
            <a:endParaRPr lang="bg-BG" sz="1800" b="1"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835275"/>
            <a:ext cx="4762500" cy="3152775"/>
          </a:xfrm>
        </p:spPr>
      </p:pic>
    </p:spTree>
    <p:extLst>
      <p:ext uri="{BB962C8B-B14F-4D97-AF65-F5344CB8AC3E}">
        <p14:creationId xmlns:p14="http://schemas.microsoft.com/office/powerpoint/2010/main" val="1294691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b="1" dirty="0"/>
              <a:t>The </a:t>
            </a:r>
            <a:r>
              <a:rPr lang="en-US" sz="2400" b="1" dirty="0" err="1"/>
              <a:t>Harmanli</a:t>
            </a:r>
            <a:r>
              <a:rPr lang="en-US" sz="2400" b="1" dirty="0"/>
              <a:t> camp was set up to shelter 450 people. But more than 1,</a:t>
            </a:r>
            <a:r>
              <a:rPr lang="bg-BG" sz="2400" b="1" dirty="0"/>
              <a:t>8</a:t>
            </a:r>
            <a:r>
              <a:rPr lang="en-US" sz="2400" b="1" dirty="0"/>
              <a:t>00 people are </a:t>
            </a:r>
            <a:r>
              <a:rPr lang="en-US" sz="2400" b="1" dirty="0" smtClean="0"/>
              <a:t>housed </a:t>
            </a:r>
            <a:r>
              <a:rPr lang="en-US" sz="2400" b="1" dirty="0"/>
              <a:t>there. They live without hot water, winter shelter or adequate heating. Food is scarce and the gates are locked…</a:t>
            </a:r>
            <a:r>
              <a:rPr lang="bg-BG" sz="2400" b="1" dirty="0"/>
              <a:t/>
            </a:r>
            <a:br>
              <a:rPr lang="bg-BG" sz="2400" b="1" dirty="0"/>
            </a:br>
            <a:endParaRPr lang="bg-BG"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875" y="2249488"/>
            <a:ext cx="6890250" cy="4324350"/>
          </a:xfrm>
        </p:spPr>
      </p:pic>
    </p:spTree>
    <p:extLst>
      <p:ext uri="{BB962C8B-B14F-4D97-AF65-F5344CB8AC3E}">
        <p14:creationId xmlns:p14="http://schemas.microsoft.com/office/powerpoint/2010/main" val="2926033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a:t>But there are not enough to house everyone, and many live in thin tents donated by the army. </a:t>
            </a:r>
            <a:endParaRPr lang="bg-BG"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0103" y="2249488"/>
            <a:ext cx="6483794" cy="4324350"/>
          </a:xfrm>
        </p:spPr>
      </p:pic>
    </p:spTree>
    <p:extLst>
      <p:ext uri="{BB962C8B-B14F-4D97-AF65-F5344CB8AC3E}">
        <p14:creationId xmlns:p14="http://schemas.microsoft.com/office/powerpoint/2010/main" val="2839560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pPr algn="ctr"/>
            <a:r>
              <a:rPr lang="bg-BG" sz="3100" b="1" dirty="0" smtClean="0"/>
              <a:t/>
            </a:r>
            <a:br>
              <a:rPr lang="bg-BG" sz="3100" b="1" dirty="0" smtClean="0"/>
            </a:br>
            <a:r>
              <a:rPr lang="bg-BG" sz="3100" b="1" dirty="0" smtClean="0"/>
              <a:t/>
            </a:r>
            <a:br>
              <a:rPr lang="bg-BG" sz="3100" b="1" dirty="0" smtClean="0"/>
            </a:br>
            <a:r>
              <a:rPr lang="en-US" sz="3100" b="1" dirty="0" smtClean="0"/>
              <a:t>These </a:t>
            </a:r>
            <a:r>
              <a:rPr lang="en-US" sz="3100" b="1" dirty="0"/>
              <a:t>conditions are not suitable for </a:t>
            </a:r>
            <a:r>
              <a:rPr lang="en-US" sz="3100" b="1" dirty="0" smtClean="0"/>
              <a:t>people</a:t>
            </a:r>
            <a:r>
              <a:rPr lang="bg-BG" sz="3100" b="1" dirty="0"/>
              <a:t>.</a:t>
            </a:r>
            <a:r>
              <a:rPr lang="bg-BG" sz="3100" b="1" dirty="0" smtClean="0"/>
              <a:t/>
            </a:r>
            <a:br>
              <a:rPr lang="bg-BG" sz="3100" b="1" dirty="0" smtClean="0"/>
            </a:br>
            <a:r>
              <a:rPr lang="bg-BG" sz="3100" b="1" dirty="0"/>
              <a:t/>
            </a:r>
            <a:br>
              <a:rPr lang="bg-BG" sz="3100" b="1" dirty="0"/>
            </a:br>
            <a:endParaRPr lang="bg-BG" sz="3100" b="1"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6415" y="2249488"/>
            <a:ext cx="7051169" cy="4324350"/>
          </a:xfrm>
        </p:spPr>
      </p:pic>
    </p:spTree>
    <p:extLst>
      <p:ext uri="{BB962C8B-B14F-4D97-AF65-F5344CB8AC3E}">
        <p14:creationId xmlns:p14="http://schemas.microsoft.com/office/powerpoint/2010/main" val="586987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r>
              <a:rPr lang="bg-BG" sz="3100" b="1" dirty="0" smtClean="0"/>
              <a:t/>
            </a:r>
            <a:br>
              <a:rPr lang="bg-BG" sz="3100" b="1" dirty="0" smtClean="0"/>
            </a:br>
            <a:r>
              <a:rPr lang="bg-BG" sz="3100" b="1" dirty="0" smtClean="0"/>
              <a:t/>
            </a:r>
            <a:br>
              <a:rPr lang="bg-BG" sz="3100" b="1" dirty="0" smtClean="0"/>
            </a:br>
            <a:r>
              <a:rPr lang="bg-BG" sz="2700" b="1" dirty="0" err="1" smtClean="0"/>
              <a:t>Until</a:t>
            </a:r>
            <a:r>
              <a:rPr lang="bg-BG" sz="2700" b="1" dirty="0" smtClean="0"/>
              <a:t> </a:t>
            </a:r>
            <a:r>
              <a:rPr lang="bg-BG" sz="2700" b="1" dirty="0" err="1" smtClean="0"/>
              <a:t>June</a:t>
            </a:r>
            <a:r>
              <a:rPr lang="bg-BG" sz="2700" b="1" dirty="0" smtClean="0"/>
              <a:t> 2014 </a:t>
            </a:r>
            <a:r>
              <a:rPr lang="bg-BG" sz="2700" b="1" dirty="0" err="1" smtClean="0"/>
              <a:t>Over</a:t>
            </a:r>
            <a:r>
              <a:rPr lang="bg-BG" sz="2700" b="1" dirty="0" smtClean="0"/>
              <a:t> 10,000 </a:t>
            </a:r>
            <a:r>
              <a:rPr lang="bg-BG" sz="2700" b="1" dirty="0" err="1" smtClean="0"/>
              <a:t>persons</a:t>
            </a:r>
            <a:r>
              <a:rPr lang="bg-BG" sz="2700" b="1" dirty="0" smtClean="0"/>
              <a:t> </a:t>
            </a:r>
            <a:r>
              <a:rPr lang="bg-BG" sz="2700" b="1" dirty="0" err="1"/>
              <a:t>applied</a:t>
            </a:r>
            <a:r>
              <a:rPr lang="bg-BG" sz="2700" b="1" dirty="0"/>
              <a:t> </a:t>
            </a:r>
            <a:r>
              <a:rPr lang="bg-BG" sz="2700" b="1" dirty="0" err="1"/>
              <a:t>for</a:t>
            </a:r>
            <a:r>
              <a:rPr lang="bg-BG" sz="2700" b="1" dirty="0"/>
              <a:t> </a:t>
            </a:r>
            <a:r>
              <a:rPr lang="bg-BG" sz="2700" b="1" dirty="0" err="1"/>
              <a:t>international</a:t>
            </a:r>
            <a:r>
              <a:rPr lang="bg-BG" sz="2700" b="1" dirty="0"/>
              <a:t> </a:t>
            </a:r>
            <a:r>
              <a:rPr lang="bg-BG" sz="2700" b="1" dirty="0" err="1"/>
              <a:t>protection</a:t>
            </a:r>
            <a:r>
              <a:rPr lang="bg-BG" sz="2700" b="1" dirty="0"/>
              <a:t> </a:t>
            </a:r>
            <a:r>
              <a:rPr lang="bg-BG" sz="2700" b="1" dirty="0" err="1"/>
              <a:t>in</a:t>
            </a:r>
            <a:r>
              <a:rPr lang="bg-BG" sz="2700" b="1" dirty="0"/>
              <a:t> </a:t>
            </a:r>
            <a:r>
              <a:rPr lang="bg-BG" sz="2700" b="1" dirty="0" err="1"/>
              <a:t>Bulgaria</a:t>
            </a:r>
            <a:r>
              <a:rPr lang="bg-BG" sz="2700" b="1" dirty="0"/>
              <a:t> </a:t>
            </a:r>
            <a:r>
              <a:rPr lang="bg-BG" sz="2700" b="1" dirty="0" err="1"/>
              <a:t>mainly</a:t>
            </a:r>
            <a:r>
              <a:rPr lang="bg-BG" sz="2700" b="1" dirty="0"/>
              <a:t> </a:t>
            </a:r>
            <a:r>
              <a:rPr lang="bg-BG" sz="2700" b="1" dirty="0" err="1"/>
              <a:t>Syrians</a:t>
            </a:r>
            <a:r>
              <a:rPr lang="bg-BG" sz="2700" b="1" dirty="0"/>
              <a:t>, </a:t>
            </a:r>
            <a:r>
              <a:rPr lang="bg-BG" sz="2700" b="1" dirty="0" err="1"/>
              <a:t>persons</a:t>
            </a:r>
            <a:r>
              <a:rPr lang="bg-BG" sz="2700" b="1" dirty="0"/>
              <a:t> of </a:t>
            </a:r>
            <a:r>
              <a:rPr lang="bg-BG" sz="2700" b="1" dirty="0" err="1"/>
              <a:t>Palestinian</a:t>
            </a:r>
            <a:r>
              <a:rPr lang="bg-BG" sz="2700" b="1" dirty="0"/>
              <a:t> </a:t>
            </a:r>
            <a:r>
              <a:rPr lang="bg-BG" sz="2700" b="1" dirty="0" err="1"/>
              <a:t>origin</a:t>
            </a:r>
            <a:r>
              <a:rPr lang="bg-BG" sz="2700" b="1" dirty="0"/>
              <a:t> </a:t>
            </a:r>
            <a:r>
              <a:rPr lang="bg-BG" sz="2700" b="1" dirty="0" err="1"/>
              <a:t>from</a:t>
            </a:r>
            <a:r>
              <a:rPr lang="bg-BG" sz="2700" b="1" dirty="0"/>
              <a:t> </a:t>
            </a:r>
            <a:r>
              <a:rPr lang="bg-BG" sz="2700" b="1" dirty="0" err="1"/>
              <a:t>Syria</a:t>
            </a:r>
            <a:r>
              <a:rPr lang="bg-BG" sz="2700" b="1" dirty="0"/>
              <a:t>, </a:t>
            </a:r>
            <a:r>
              <a:rPr lang="bg-BG" sz="2700" b="1" dirty="0" err="1"/>
              <a:t>Algerians</a:t>
            </a:r>
            <a:r>
              <a:rPr lang="bg-BG" sz="2700" b="1" dirty="0"/>
              <a:t>, </a:t>
            </a:r>
            <a:r>
              <a:rPr lang="bg-BG" sz="2700" b="1" dirty="0" err="1"/>
              <a:t>Afghans</a:t>
            </a:r>
            <a:r>
              <a:rPr lang="bg-BG" sz="2700" b="1" dirty="0"/>
              <a:t> </a:t>
            </a:r>
            <a:r>
              <a:rPr lang="bg-BG" sz="2700" b="1" dirty="0" err="1"/>
              <a:t>and</a:t>
            </a:r>
            <a:r>
              <a:rPr lang="bg-BG" sz="2700" b="1" dirty="0"/>
              <a:t> </a:t>
            </a:r>
            <a:r>
              <a:rPr lang="bg-BG" sz="2700" b="1" dirty="0" err="1" smtClean="0"/>
              <a:t>Iraqis</a:t>
            </a:r>
            <a:r>
              <a:rPr lang="bg-BG" sz="2700" b="1" dirty="0" smtClean="0"/>
              <a:t>.</a:t>
            </a:r>
            <a:r>
              <a:rPr lang="bg-BG" sz="3100" b="1" dirty="0"/>
              <a:t/>
            </a:r>
            <a:br>
              <a:rPr lang="bg-BG" sz="3100" b="1" dirty="0"/>
            </a:br>
            <a:endParaRPr lang="bg-BG" dirty="0"/>
          </a:p>
        </p:txBody>
      </p:sp>
      <p:pic>
        <p:nvPicPr>
          <p:cNvPr id="20" name="Content Placeholder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825" y="2249488"/>
            <a:ext cx="4324350" cy="4324350"/>
          </a:xfrm>
        </p:spPr>
      </p:pic>
    </p:spTree>
    <p:extLst>
      <p:ext uri="{BB962C8B-B14F-4D97-AF65-F5344CB8AC3E}">
        <p14:creationId xmlns:p14="http://schemas.microsoft.com/office/powerpoint/2010/main" val="374786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f7791236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62025"/>
            <a:ext cx="9144000" cy="4932363"/>
          </a:xfrm>
          <a:prstGeom prst="rect">
            <a:avLst/>
          </a:prstGeom>
          <a:noFill/>
          <a:ln>
            <a:noFill/>
          </a:ln>
        </p:spPr>
      </p:pic>
    </p:spTree>
    <p:extLst>
      <p:ext uri="{BB962C8B-B14F-4D97-AF65-F5344CB8AC3E}">
        <p14:creationId xmlns:p14="http://schemas.microsoft.com/office/powerpoint/2010/main" val="237185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rmAutofit fontScale="90000"/>
          </a:bodyPr>
          <a:lstStyle/>
          <a:p>
            <a:r>
              <a:rPr lang="bg-BG" sz="3100" b="1" dirty="0" smtClean="0"/>
              <a:t/>
            </a:r>
            <a:br>
              <a:rPr lang="bg-BG" sz="3100" b="1" dirty="0" smtClean="0"/>
            </a:br>
            <a:r>
              <a:rPr lang="bg-BG" sz="3100" b="1" dirty="0" smtClean="0"/>
              <a:t/>
            </a:r>
            <a:br>
              <a:rPr lang="bg-BG" sz="3100" b="1" dirty="0" smtClean="0"/>
            </a:br>
            <a:r>
              <a:rPr lang="bg-BG" sz="2200" b="1" dirty="0" err="1"/>
              <a:t>In</a:t>
            </a:r>
            <a:r>
              <a:rPr lang="bg-BG" sz="2200" b="1" dirty="0"/>
              <a:t> </a:t>
            </a:r>
            <a:r>
              <a:rPr lang="bg-BG" sz="2200" b="1" dirty="0" err="1"/>
              <a:t>early</a:t>
            </a:r>
            <a:r>
              <a:rPr lang="bg-BG" sz="2200" b="1" dirty="0"/>
              <a:t> </a:t>
            </a:r>
            <a:r>
              <a:rPr lang="bg-BG" sz="2200" b="1" dirty="0" err="1"/>
              <a:t>November</a:t>
            </a:r>
            <a:r>
              <a:rPr lang="bg-BG" sz="2200" b="1" dirty="0"/>
              <a:t> 2013, 1,500 </a:t>
            </a:r>
            <a:r>
              <a:rPr lang="bg-BG" sz="2200" b="1" dirty="0" err="1"/>
              <a:t>police</a:t>
            </a:r>
            <a:r>
              <a:rPr lang="bg-BG" sz="2200" b="1" dirty="0"/>
              <a:t> </a:t>
            </a:r>
            <a:r>
              <a:rPr lang="bg-BG" sz="2200" b="1" dirty="0" err="1"/>
              <a:t>were</a:t>
            </a:r>
            <a:r>
              <a:rPr lang="bg-BG" sz="2200" b="1" dirty="0"/>
              <a:t> </a:t>
            </a:r>
            <a:r>
              <a:rPr lang="bg-BG" sz="2200" b="1" dirty="0" err="1"/>
              <a:t>deployed</a:t>
            </a:r>
            <a:r>
              <a:rPr lang="bg-BG" sz="2200" b="1" dirty="0"/>
              <a:t> to </a:t>
            </a:r>
            <a:r>
              <a:rPr lang="bg-BG" sz="2200" b="1" dirty="0" err="1"/>
              <a:t>reinforce</a:t>
            </a:r>
            <a:r>
              <a:rPr lang="bg-BG" sz="2200" b="1" dirty="0"/>
              <a:t> </a:t>
            </a:r>
            <a:r>
              <a:rPr lang="bg-BG" sz="2200" b="1" dirty="0" err="1"/>
              <a:t>controls</a:t>
            </a:r>
            <a:r>
              <a:rPr lang="bg-BG" sz="2200" b="1" dirty="0"/>
              <a:t> </a:t>
            </a:r>
            <a:r>
              <a:rPr lang="bg-BG" sz="2200" b="1" dirty="0" err="1"/>
              <a:t>along</a:t>
            </a:r>
            <a:r>
              <a:rPr lang="bg-BG" sz="2200" b="1" dirty="0"/>
              <a:t> </a:t>
            </a:r>
            <a:r>
              <a:rPr lang="bg-BG" sz="2200" b="1" dirty="0" err="1"/>
              <a:t>the</a:t>
            </a:r>
            <a:r>
              <a:rPr lang="bg-BG" sz="2200" b="1" dirty="0"/>
              <a:t> </a:t>
            </a:r>
            <a:r>
              <a:rPr lang="bg-BG" sz="2200" b="1" dirty="0" err="1"/>
              <a:t>Bulgarian-Turkish</a:t>
            </a:r>
            <a:r>
              <a:rPr lang="bg-BG" sz="2200" b="1" dirty="0"/>
              <a:t> </a:t>
            </a:r>
            <a:r>
              <a:rPr lang="bg-BG" sz="2200" b="1" dirty="0" err="1"/>
              <a:t>border</a:t>
            </a:r>
            <a:r>
              <a:rPr lang="bg-BG" sz="2200" b="1" dirty="0"/>
              <a:t> </a:t>
            </a:r>
            <a:r>
              <a:rPr lang="bg-BG" sz="2200" b="1" dirty="0" err="1"/>
              <a:t>in</a:t>
            </a:r>
            <a:r>
              <a:rPr lang="bg-BG" sz="2200" b="1" dirty="0"/>
              <a:t> </a:t>
            </a:r>
            <a:r>
              <a:rPr lang="bg-BG" sz="2200" b="1" dirty="0" err="1"/>
              <a:t>the</a:t>
            </a:r>
            <a:r>
              <a:rPr lang="bg-BG" sz="2200" b="1" dirty="0"/>
              <a:t> </a:t>
            </a:r>
            <a:r>
              <a:rPr lang="bg-BG" sz="2200" b="1" dirty="0" err="1"/>
              <a:t>Elhovo</a:t>
            </a:r>
            <a:r>
              <a:rPr lang="bg-BG" sz="2200" b="1" dirty="0"/>
              <a:t> </a:t>
            </a:r>
            <a:r>
              <a:rPr lang="bg-BG" sz="2200" b="1" dirty="0" err="1"/>
              <a:t>region</a:t>
            </a:r>
            <a:r>
              <a:rPr lang="bg-BG" sz="2200" b="1" dirty="0"/>
              <a:t>. </a:t>
            </a:r>
            <a:r>
              <a:rPr lang="bg-BG" sz="2200" b="1" dirty="0" err="1"/>
              <a:t>Preparations</a:t>
            </a:r>
            <a:r>
              <a:rPr lang="bg-BG" sz="2200" b="1" dirty="0"/>
              <a:t> </a:t>
            </a:r>
            <a:r>
              <a:rPr lang="bg-BG" sz="2200" b="1" dirty="0" err="1"/>
              <a:t>have</a:t>
            </a:r>
            <a:r>
              <a:rPr lang="bg-BG" sz="2200" b="1" dirty="0"/>
              <a:t> </a:t>
            </a:r>
            <a:r>
              <a:rPr lang="bg-BG" sz="2200" b="1" dirty="0" err="1"/>
              <a:t>commenced</a:t>
            </a:r>
            <a:r>
              <a:rPr lang="bg-BG" sz="2200" b="1" dirty="0"/>
              <a:t> </a:t>
            </a:r>
            <a:r>
              <a:rPr lang="bg-BG" sz="2200" b="1" dirty="0" err="1"/>
              <a:t>for</a:t>
            </a:r>
            <a:r>
              <a:rPr lang="bg-BG" sz="2200" b="1" dirty="0"/>
              <a:t> </a:t>
            </a:r>
            <a:r>
              <a:rPr lang="bg-BG" sz="2200" b="1" dirty="0" err="1"/>
              <a:t>the</a:t>
            </a:r>
            <a:r>
              <a:rPr lang="bg-BG" sz="2200" b="1" dirty="0"/>
              <a:t> </a:t>
            </a:r>
            <a:r>
              <a:rPr lang="bg-BG" sz="2200" b="1" dirty="0" err="1"/>
              <a:t>erection</a:t>
            </a:r>
            <a:r>
              <a:rPr lang="bg-BG" sz="2200" b="1" dirty="0"/>
              <a:t> of a </a:t>
            </a:r>
            <a:r>
              <a:rPr lang="bg-BG" sz="2200" b="1" dirty="0" err="1"/>
              <a:t>fence</a:t>
            </a:r>
            <a:r>
              <a:rPr lang="bg-BG" sz="2200" b="1" dirty="0"/>
              <a:t> </a:t>
            </a:r>
            <a:r>
              <a:rPr lang="bg-BG" sz="2200" b="1" dirty="0" err="1"/>
              <a:t>along</a:t>
            </a:r>
            <a:r>
              <a:rPr lang="bg-BG" sz="2200" b="1" dirty="0"/>
              <a:t> </a:t>
            </a:r>
            <a:r>
              <a:rPr lang="bg-BG" sz="2200" b="1" dirty="0" err="1"/>
              <a:t>the</a:t>
            </a:r>
            <a:r>
              <a:rPr lang="bg-BG" sz="2200" b="1" dirty="0"/>
              <a:t> </a:t>
            </a:r>
            <a:r>
              <a:rPr lang="bg-BG" sz="2200" b="1" dirty="0" err="1"/>
              <a:t>border</a:t>
            </a:r>
            <a:r>
              <a:rPr lang="bg-BG" sz="2200" b="1" dirty="0"/>
              <a:t> </a:t>
            </a:r>
            <a:r>
              <a:rPr lang="bg-BG" sz="2200" b="1" dirty="0" err="1"/>
              <a:t>between</a:t>
            </a:r>
            <a:r>
              <a:rPr lang="bg-BG" sz="2200" b="1" dirty="0"/>
              <a:t> </a:t>
            </a:r>
            <a:r>
              <a:rPr lang="bg-BG" sz="2200" b="1" dirty="0" err="1"/>
              <a:t>the</a:t>
            </a:r>
            <a:r>
              <a:rPr lang="bg-BG" sz="2200" b="1" dirty="0"/>
              <a:t> </a:t>
            </a:r>
            <a:r>
              <a:rPr lang="bg-BG" sz="2200" b="1" dirty="0" err="1"/>
              <a:t>villages</a:t>
            </a:r>
            <a:r>
              <a:rPr lang="bg-BG" sz="2200" b="1" dirty="0"/>
              <a:t> of </a:t>
            </a:r>
            <a:r>
              <a:rPr lang="bg-BG" sz="2200" b="1" dirty="0" err="1"/>
              <a:t>Lesovo</a:t>
            </a:r>
            <a:r>
              <a:rPr lang="bg-BG" sz="2200" b="1" dirty="0"/>
              <a:t> </a:t>
            </a:r>
            <a:r>
              <a:rPr lang="bg-BG" sz="2200" b="1" dirty="0" err="1"/>
              <a:t>and</a:t>
            </a:r>
            <a:r>
              <a:rPr lang="bg-BG" sz="2200" b="1" dirty="0"/>
              <a:t> </a:t>
            </a:r>
            <a:r>
              <a:rPr lang="bg-BG" sz="2200" b="1" dirty="0" err="1"/>
              <a:t>Kraynovo</a:t>
            </a:r>
            <a:r>
              <a:rPr lang="bg-BG" sz="2200" b="1" dirty="0"/>
              <a:t>. </a:t>
            </a:r>
            <a:br>
              <a:rPr lang="bg-BG" sz="2200" b="1" dirty="0"/>
            </a:br>
            <a:r>
              <a:rPr lang="bg-BG" sz="3100" b="1" dirty="0"/>
              <a:t/>
            </a:r>
            <a:br>
              <a:rPr lang="bg-BG" sz="3100" b="1" dirty="0"/>
            </a:br>
            <a:endParaRPr lang="bg-BG"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3" y="2276872"/>
            <a:ext cx="6408712" cy="4269029"/>
          </a:xfrm>
        </p:spPr>
      </p:pic>
    </p:spTree>
    <p:extLst>
      <p:ext uri="{BB962C8B-B14F-4D97-AF65-F5344CB8AC3E}">
        <p14:creationId xmlns:p14="http://schemas.microsoft.com/office/powerpoint/2010/main" val="971222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f7791236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962025"/>
            <a:ext cx="9144000" cy="4932363"/>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206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944</TotalTime>
  <Words>505</Words>
  <Application>Microsoft Office PowerPoint</Application>
  <PresentationFormat>On-screen Show (4:3)</PresentationFormat>
  <Paragraphs>59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Urban</vt:lpstr>
      <vt:lpstr> RESPONSE TO INTEGRATION AND SUPPORT IN BULGARIA </vt:lpstr>
      <vt:lpstr>The truth…</vt:lpstr>
      <vt:lpstr>The Harmanli camp was set up to shelter 450 people. But more than 1,800 people are housed there. They live without hot water, winter shelter or adequate heating. Food is scarce and the gates are locked… </vt:lpstr>
      <vt:lpstr>But there are not enough to house everyone, and many live in thin tents donated by the army. </vt:lpstr>
      <vt:lpstr>  These conditions are not suitable for people.  </vt:lpstr>
      <vt:lpstr>  Until June 2014 Over 10,000 persons applied for international protection in Bulgaria mainly Syrians, persons of Palestinian origin from Syria, Algerians, Afghans and Iraqis. </vt:lpstr>
      <vt:lpstr>PowerPoint Presentation</vt:lpstr>
      <vt:lpstr>  In early November 2013, 1,500 police were deployed to reinforce controls along the Bulgarian-Turkish border in the Elhovo region. Preparations have commenced for the erection of a fence along the border between the villages of Lesovo and Kraynovo.   </vt:lpstr>
      <vt:lpstr>PowerPoint Presentation</vt:lpstr>
      <vt:lpstr>              </vt:lpstr>
      <vt:lpstr> Health services </vt:lpstr>
      <vt:lpstr>PowerPoint Presentation</vt:lpstr>
      <vt:lpstr>  Limitations  </vt:lpstr>
      <vt:lpstr>  Limitations  </vt:lpstr>
      <vt:lpstr>Good Practices</vt:lpstr>
      <vt:lpstr> Education  </vt:lpstr>
      <vt:lpstr>PowerPoint Presentation</vt:lpstr>
      <vt:lpstr>  Limitations  </vt:lpstr>
      <vt:lpstr>  Limitations  </vt:lpstr>
      <vt:lpstr>Good Practices</vt:lpstr>
      <vt:lpstr> Unaccompanied minors  </vt:lpstr>
      <vt:lpstr>CHALLENGES AHEAD</vt:lpstr>
      <vt:lpstr>'I refuse to accept the view that mankind is so tragically bound to the starless midnight of racism and war that the bright daybreak of peace and brotherhood can never become a reality. ... I believe that unarmed truth and unconditional love will have the final word in reality.'  Martin Luther 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THE REFUGEE SITUATION IN BULGARIA</dc:title>
  <dc:creator>Alex</dc:creator>
  <cp:lastModifiedBy>Sotiris Themistokleous-CARDET</cp:lastModifiedBy>
  <cp:revision>37</cp:revision>
  <dcterms:created xsi:type="dcterms:W3CDTF">2014-06-16T20:40:08Z</dcterms:created>
  <dcterms:modified xsi:type="dcterms:W3CDTF">2014-07-03T12:46:29Z</dcterms:modified>
</cp:coreProperties>
</file>