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5" r:id="rId6"/>
    <p:sldId id="261" r:id="rId7"/>
    <p:sldId id="262" r:id="rId8"/>
    <p:sldId id="264" r:id="rId9"/>
    <p:sldId id="266" r:id="rId10"/>
    <p:sldId id="267" r:id="rId11"/>
    <p:sldId id="268" r:id="rId12"/>
    <p:sldId id="270" r:id="rId13"/>
    <p:sldId id="269"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14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539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59396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2678640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318099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262531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330710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3807599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8" name="7 Marcador de pie de página"/>
          <p:cNvSpPr>
            <a:spLocks noGrp="1"/>
          </p:cNvSpPr>
          <p:nvPr>
            <p:ph type="ftr" sz="quarter" idx="11"/>
          </p:nvPr>
        </p:nvSpPr>
        <p:spPr/>
        <p:txBody>
          <a:bodyPr/>
          <a:lstStyle/>
          <a:p>
            <a:endParaRPr lang="en-US" dirty="0"/>
          </a:p>
        </p:txBody>
      </p:sp>
      <p:sp>
        <p:nvSpPr>
          <p:cNvPr id="9" name="8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506532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4" name="3 Marcador de pie de página"/>
          <p:cNvSpPr>
            <a:spLocks noGrp="1"/>
          </p:cNvSpPr>
          <p:nvPr>
            <p:ph type="ftr" sz="quarter" idx="11"/>
          </p:nvPr>
        </p:nvSpPr>
        <p:spPr/>
        <p:txBody>
          <a:bodyPr/>
          <a:lstStyle/>
          <a:p>
            <a:endParaRPr lang="en-US" dirty="0"/>
          </a:p>
        </p:txBody>
      </p:sp>
      <p:sp>
        <p:nvSpPr>
          <p:cNvPr id="5" name="4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423800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3" name="2 Marcador de pie de página"/>
          <p:cNvSpPr>
            <a:spLocks noGrp="1"/>
          </p:cNvSpPr>
          <p:nvPr>
            <p:ph type="ftr" sz="quarter" idx="11"/>
          </p:nvPr>
        </p:nvSpPr>
        <p:spPr/>
        <p:txBody>
          <a:bodyPr/>
          <a:lstStyle/>
          <a:p>
            <a:endParaRPr lang="en-US" dirty="0"/>
          </a:p>
        </p:txBody>
      </p:sp>
      <p:sp>
        <p:nvSpPr>
          <p:cNvPr id="4" name="3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70838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3515104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C49B422-4198-4D94-B604-8D92927750EF}" type="datetimeFigureOut">
              <a:rPr lang="en-US" smtClean="0"/>
              <a:t>20/06/2014</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26123608-DCE2-4C18-A114-07848DE0BD2C}" type="slidenum">
              <a:rPr lang="en-US" smtClean="0"/>
              <a:t>‹#›</a:t>
            </a:fld>
            <a:endParaRPr lang="en-US" dirty="0"/>
          </a:p>
        </p:txBody>
      </p:sp>
    </p:spTree>
    <p:extLst>
      <p:ext uri="{BB962C8B-B14F-4D97-AF65-F5344CB8AC3E}">
        <p14:creationId xmlns:p14="http://schemas.microsoft.com/office/powerpoint/2010/main" val="3342871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9B422-4198-4D94-B604-8D92927750EF}" type="datetimeFigureOut">
              <a:rPr lang="en-US" smtClean="0"/>
              <a:t>20/06/2014</a:t>
            </a:fld>
            <a:endParaRPr lang="en-U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23608-DCE2-4C18-A114-07848DE0BD2C}" type="slidenum">
              <a:rPr lang="en-US" smtClean="0"/>
              <a:t>‹#›</a:t>
            </a:fld>
            <a:endParaRPr lang="en-US" dirty="0"/>
          </a:p>
        </p:txBody>
      </p:sp>
    </p:spTree>
    <p:extLst>
      <p:ext uri="{BB962C8B-B14F-4D97-AF65-F5344CB8AC3E}">
        <p14:creationId xmlns:p14="http://schemas.microsoft.com/office/powerpoint/2010/main" val="1580824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n-US" sz="3600" dirty="0" smtClean="0">
                <a:solidFill>
                  <a:schemeClr val="tx2">
                    <a:lumMod val="75000"/>
                  </a:schemeClr>
                </a:solidFill>
                <a:effectLst>
                  <a:outerShdw blurRad="38100" dist="38100" dir="2700000" algn="tl">
                    <a:srgbClr val="000000">
                      <a:alpha val="43137"/>
                    </a:srgbClr>
                  </a:outerShdw>
                </a:effectLst>
              </a:rPr>
              <a:t>Migration and Integration in Malta: from Good Practices to the lack of a Policy</a:t>
            </a:r>
            <a:endParaRPr lang="en-US" sz="3600" dirty="0">
              <a:solidFill>
                <a:schemeClr val="tx2">
                  <a:lumMod val="75000"/>
                </a:schemeClr>
              </a:solidFill>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431131" y="3581400"/>
            <a:ext cx="6400800" cy="1143000"/>
          </a:xfrm>
        </p:spPr>
        <p:txBody>
          <a:bodyPr/>
          <a:lstStyle/>
          <a:p>
            <a:pPr lvl="0" eaLnBrk="0" fontAlgn="base" hangingPunct="0">
              <a:spcAft>
                <a:spcPct val="0"/>
              </a:spcAft>
            </a:pPr>
            <a:r>
              <a:rPr lang="en-GB" altLang="en-US" sz="1500" dirty="0" smtClean="0">
                <a:solidFill>
                  <a:srgbClr val="4A452A"/>
                </a:solidFill>
              </a:rPr>
              <a:t>International Conference</a:t>
            </a:r>
          </a:p>
          <a:p>
            <a:pPr lvl="0" eaLnBrk="0" fontAlgn="base" hangingPunct="0">
              <a:spcAft>
                <a:spcPct val="0"/>
              </a:spcAft>
            </a:pPr>
            <a:r>
              <a:rPr lang="en-GB" altLang="en-US" sz="1500" i="1" dirty="0" smtClean="0">
                <a:solidFill>
                  <a:srgbClr val="4A452A"/>
                </a:solidFill>
              </a:rPr>
              <a:t>Migration and Integration: the role of social services </a:t>
            </a:r>
          </a:p>
          <a:p>
            <a:pPr lvl="0" eaLnBrk="0" fontAlgn="base" hangingPunct="0">
              <a:spcAft>
                <a:spcPct val="0"/>
              </a:spcAft>
            </a:pPr>
            <a:r>
              <a:rPr lang="en-GB" altLang="en-US" sz="1500" dirty="0" smtClean="0">
                <a:solidFill>
                  <a:srgbClr val="4A452A"/>
                </a:solidFill>
              </a:rPr>
              <a:t>Cyprus, 20 June 2014</a:t>
            </a:r>
            <a:endParaRPr lang="en-GB" altLang="en-US" sz="1500" dirty="0">
              <a:solidFill>
                <a:srgbClr val="898989"/>
              </a:solidFill>
            </a:endParaRPr>
          </a:p>
          <a:p>
            <a:endParaRPr lang="en-US" dirty="0"/>
          </a:p>
        </p:txBody>
      </p:sp>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0" y="33338"/>
            <a:ext cx="2849563"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15" descr="C:\Users\Helen\Desktop\CARDET\migration network\dkfjdifdlk.png"/>
          <p:cNvPicPr/>
          <p:nvPr/>
        </p:nvPicPr>
        <p:blipFill>
          <a:blip r:embed="rId3"/>
          <a:srcRect/>
          <a:stretch>
            <a:fillRect/>
          </a:stretch>
        </p:blipFill>
        <p:spPr bwMode="auto">
          <a:xfrm>
            <a:off x="5715000" y="409575"/>
            <a:ext cx="3048000" cy="1143000"/>
          </a:xfrm>
          <a:prstGeom prst="rect">
            <a:avLst/>
          </a:prstGeom>
          <a:noFill/>
          <a:ln w="9525">
            <a:noFill/>
            <a:miter lim="800000"/>
            <a:headEnd/>
            <a:tailEnd/>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5486400"/>
            <a:ext cx="4524375" cy="1017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09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87362"/>
          </a:xfrm>
        </p:spPr>
        <p:txBody>
          <a:bodyPr>
            <a:normAutofit fontScale="90000"/>
          </a:bodyPr>
          <a:lstStyle/>
          <a:p>
            <a:endParaRPr lang="en-US" dirty="0"/>
          </a:p>
        </p:txBody>
      </p:sp>
      <p:sp>
        <p:nvSpPr>
          <p:cNvPr id="3" name="2 Marcador de contenido"/>
          <p:cNvSpPr>
            <a:spLocks noGrp="1"/>
          </p:cNvSpPr>
          <p:nvPr>
            <p:ph idx="1"/>
          </p:nvPr>
        </p:nvSpPr>
        <p:spPr>
          <a:xfrm>
            <a:off x="457200" y="838200"/>
            <a:ext cx="8229600" cy="5287963"/>
          </a:xfrm>
        </p:spPr>
        <p:txBody>
          <a:bodyPr>
            <a:normAutofit/>
          </a:bodyPr>
          <a:lstStyle/>
          <a:p>
            <a:pPr marL="0" indent="0">
              <a:buNone/>
            </a:pPr>
            <a:r>
              <a:rPr lang="en-US" sz="2800" dirty="0" smtClean="0">
                <a:solidFill>
                  <a:schemeClr val="tx2">
                    <a:lumMod val="75000"/>
                  </a:schemeClr>
                </a:solidFill>
                <a:effectLst>
                  <a:outerShdw blurRad="38100" dist="38100" dir="2700000" algn="tl">
                    <a:srgbClr val="000000">
                      <a:alpha val="43137"/>
                    </a:srgbClr>
                  </a:outerShdw>
                </a:effectLst>
              </a:rPr>
              <a:t>“The message needs </a:t>
            </a:r>
            <a:r>
              <a:rPr lang="en-US" sz="2800" dirty="0">
                <a:solidFill>
                  <a:schemeClr val="tx2">
                    <a:lumMod val="75000"/>
                  </a:schemeClr>
                </a:solidFill>
                <a:effectLst>
                  <a:outerShdw blurRad="38100" dist="38100" dir="2700000" algn="tl">
                    <a:srgbClr val="000000">
                      <a:alpha val="43137"/>
                    </a:srgbClr>
                  </a:outerShdw>
                </a:effectLst>
              </a:rPr>
              <a:t>to . . . be received by everyone that </a:t>
            </a:r>
            <a:r>
              <a:rPr lang="en-US" sz="2800" dirty="0" smtClean="0">
                <a:solidFill>
                  <a:schemeClr val="tx2">
                    <a:lumMod val="75000"/>
                  </a:schemeClr>
                </a:solidFill>
                <a:effectLst>
                  <a:outerShdw blurRad="38100" dist="38100" dir="2700000" algn="tl">
                    <a:srgbClr val="000000">
                      <a:alpha val="43137"/>
                    </a:srgbClr>
                  </a:outerShdw>
                </a:effectLst>
              </a:rPr>
              <a:t>entering Malta </a:t>
            </a:r>
            <a:r>
              <a:rPr lang="en-US" sz="2800" dirty="0">
                <a:solidFill>
                  <a:schemeClr val="tx2">
                    <a:lumMod val="75000"/>
                  </a:schemeClr>
                </a:solidFill>
                <a:effectLst>
                  <a:outerShdw blurRad="38100" dist="38100" dir="2700000" algn="tl">
                    <a:srgbClr val="000000">
                      <a:alpha val="43137"/>
                    </a:srgbClr>
                  </a:outerShdw>
                </a:effectLst>
              </a:rPr>
              <a:t>illegally will not go </a:t>
            </a:r>
            <a:r>
              <a:rPr lang="en-US" sz="2800" dirty="0" smtClean="0">
                <a:solidFill>
                  <a:schemeClr val="tx2">
                    <a:lumMod val="75000"/>
                  </a:schemeClr>
                </a:solidFill>
                <a:effectLst>
                  <a:outerShdw blurRad="38100" dist="38100" dir="2700000" algn="tl">
                    <a:srgbClr val="000000">
                      <a:alpha val="43137"/>
                    </a:srgbClr>
                  </a:outerShdw>
                </a:effectLst>
              </a:rPr>
              <a:t>unpunished” </a:t>
            </a:r>
            <a:r>
              <a:rPr lang="en-US" sz="2800" i="1" dirty="0" smtClean="0">
                <a:solidFill>
                  <a:schemeClr val="accent6">
                    <a:lumMod val="75000"/>
                  </a:schemeClr>
                </a:solidFill>
                <a:effectLst>
                  <a:outerShdw blurRad="38100" dist="38100" dir="2700000" algn="tl">
                    <a:srgbClr val="000000">
                      <a:alpha val="43137"/>
                    </a:srgbClr>
                  </a:outerShdw>
                </a:effectLst>
              </a:rPr>
              <a:t>Minister of Foreign Affairs, Interview of April 2009</a:t>
            </a:r>
          </a:p>
          <a:p>
            <a:pPr marL="0" indent="0">
              <a:buNone/>
            </a:pPr>
            <a:endParaRPr lang="en-US" sz="2800" i="1" dirty="0">
              <a:solidFill>
                <a:schemeClr val="accent6">
                  <a:lumMod val="75000"/>
                </a:schemeClr>
              </a:solidFill>
              <a:effectLst>
                <a:outerShdw blurRad="38100" dist="38100" dir="2700000" algn="tl">
                  <a:srgbClr val="000000">
                    <a:alpha val="43137"/>
                  </a:srgbClr>
                </a:outerShdw>
              </a:effectLst>
            </a:endParaRPr>
          </a:p>
          <a:p>
            <a:pPr marL="0" indent="0">
              <a:buNone/>
            </a:pPr>
            <a:r>
              <a:rPr lang="en-US" sz="2800" dirty="0" smtClean="0">
                <a:solidFill>
                  <a:schemeClr val="tx2">
                    <a:lumMod val="75000"/>
                  </a:schemeClr>
                </a:solidFill>
                <a:effectLst>
                  <a:outerShdw blurRad="38100" dist="38100" dir="2700000" algn="tl">
                    <a:srgbClr val="000000">
                      <a:alpha val="43137"/>
                    </a:srgbClr>
                  </a:outerShdw>
                </a:effectLst>
              </a:rPr>
              <a:t>“is good to persuade [illegal migrants] that they have to go back home…It’s good that they contact their relatives and say, listen, don’t come to Malta because it’s terrible here” </a:t>
            </a:r>
            <a:r>
              <a:rPr lang="en-US" sz="2800" i="1" dirty="0" smtClean="0">
                <a:solidFill>
                  <a:schemeClr val="accent6">
                    <a:lumMod val="75000"/>
                  </a:schemeClr>
                </a:solidFill>
                <a:effectLst>
                  <a:outerShdw blurRad="38100" dist="38100" dir="2700000" algn="tl">
                    <a:srgbClr val="000000">
                      <a:alpha val="43137"/>
                    </a:srgbClr>
                  </a:outerShdw>
                </a:effectLst>
              </a:rPr>
              <a:t>Senior Officer at MFA on Detention Policy, Interview of April 2009</a:t>
            </a:r>
          </a:p>
          <a:p>
            <a:pPr marL="0" indent="0">
              <a:buNone/>
            </a:pPr>
            <a:endParaRPr lang="en-US" sz="2000" i="1" dirty="0">
              <a:solidFill>
                <a:schemeClr val="accent6">
                  <a:lumMod val="75000"/>
                </a:schemeClr>
              </a:solidFill>
              <a:effectLst>
                <a:outerShdw blurRad="38100" dist="38100" dir="2700000" algn="tl">
                  <a:srgbClr val="000000">
                    <a:alpha val="43137"/>
                  </a:srgbClr>
                </a:outerShdw>
              </a:effectLst>
            </a:endParaRPr>
          </a:p>
          <a:p>
            <a:pPr marL="0" indent="0">
              <a:buNone/>
            </a:pPr>
            <a:endParaRPr lang="en-US" sz="2000" i="1" dirty="0">
              <a:solidFill>
                <a:schemeClr val="accent6">
                  <a:lumMod val="75000"/>
                </a:schemeClr>
              </a:solidFill>
              <a:effectLst>
                <a:outerShdw blurRad="38100" dist="38100" dir="2700000" algn="tl">
                  <a:srgbClr val="000000">
                    <a:alpha val="43137"/>
                  </a:srgbClr>
                </a:outerShdw>
              </a:effectLst>
            </a:endParaRPr>
          </a:p>
          <a:p>
            <a:pPr marL="0" indent="0" algn="r">
              <a:buNone/>
            </a:pPr>
            <a:r>
              <a:rPr lang="en-US" sz="1400" dirty="0" smtClean="0">
                <a:solidFill>
                  <a:schemeClr val="tx2">
                    <a:lumMod val="50000"/>
                  </a:schemeClr>
                </a:solidFill>
                <a:effectLst>
                  <a:outerShdw blurRad="38100" dist="38100" dir="2700000" algn="tl">
                    <a:srgbClr val="000000">
                      <a:alpha val="43137"/>
                    </a:srgbClr>
                  </a:outerShdw>
                </a:effectLst>
              </a:rPr>
              <a:t>From </a:t>
            </a:r>
            <a:r>
              <a:rPr lang="en-US" sz="1400" dirty="0" err="1" smtClean="0">
                <a:solidFill>
                  <a:schemeClr val="tx2">
                    <a:lumMod val="50000"/>
                  </a:schemeClr>
                </a:solidFill>
                <a:effectLst>
                  <a:outerShdw blurRad="38100" dist="38100" dir="2700000" algn="tl">
                    <a:srgbClr val="000000">
                      <a:alpha val="43137"/>
                    </a:srgbClr>
                  </a:outerShdw>
                </a:effectLst>
              </a:rPr>
              <a:t>Cetta</a:t>
            </a:r>
            <a:r>
              <a:rPr lang="en-US" sz="1400" dirty="0" smtClean="0">
                <a:solidFill>
                  <a:schemeClr val="tx2">
                    <a:lumMod val="50000"/>
                  </a:schemeClr>
                </a:solidFill>
                <a:effectLst>
                  <a:outerShdw blurRad="38100" dist="38100" dir="2700000" algn="tl">
                    <a:srgbClr val="000000">
                      <a:alpha val="43137"/>
                    </a:srgbClr>
                  </a:outerShdw>
                </a:effectLst>
              </a:rPr>
              <a:t> Mainwaring, </a:t>
            </a:r>
            <a:r>
              <a:rPr lang="en-US" sz="1400" i="1" dirty="0" smtClean="0">
                <a:solidFill>
                  <a:schemeClr val="tx2">
                    <a:lumMod val="50000"/>
                  </a:schemeClr>
                </a:solidFill>
                <a:effectLst>
                  <a:outerShdw blurRad="38100" dist="38100" dir="2700000" algn="tl">
                    <a:srgbClr val="000000">
                      <a:alpha val="43137"/>
                    </a:srgbClr>
                  </a:outerShdw>
                </a:effectLst>
              </a:rPr>
              <a:t>Constructing a Crisis: the Role of Immigration Detention in Malta</a:t>
            </a:r>
            <a:endParaRPr lang="en-US" sz="1400" i="1" dirty="0">
              <a:solidFill>
                <a:schemeClr val="tx2">
                  <a:lumMod val="50000"/>
                </a:schemeClr>
              </a:solidFill>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1800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15962"/>
          </a:xfrm>
        </p:spPr>
        <p:txBody>
          <a:bodyPr>
            <a:normAutofit fontScale="90000"/>
          </a:bodyPr>
          <a:lstStyle/>
          <a:p>
            <a:endParaRPr lang="en-US" dirty="0"/>
          </a:p>
        </p:txBody>
      </p:sp>
      <p:sp>
        <p:nvSpPr>
          <p:cNvPr id="3" name="2 Marcador de contenido"/>
          <p:cNvSpPr>
            <a:spLocks noGrp="1"/>
          </p:cNvSpPr>
          <p:nvPr>
            <p:ph idx="1"/>
          </p:nvPr>
        </p:nvSpPr>
        <p:spPr>
          <a:xfrm>
            <a:off x="457200" y="1143000"/>
            <a:ext cx="8229600" cy="4983163"/>
          </a:xfrm>
        </p:spPr>
        <p:txBody>
          <a:bodyPr>
            <a:normAutofit/>
          </a:bodyPr>
          <a:lstStyle/>
          <a:p>
            <a:pPr marL="0" indent="0">
              <a:buNone/>
            </a:pPr>
            <a:endParaRPr lang="en-US" sz="2800" dirty="0" smtClean="0">
              <a:solidFill>
                <a:schemeClr val="accent6">
                  <a:lumMod val="75000"/>
                </a:schemeClr>
              </a:solidFill>
              <a:effectLst>
                <a:outerShdw blurRad="38100" dist="38100" dir="2700000" algn="tl">
                  <a:srgbClr val="000000">
                    <a:alpha val="43137"/>
                  </a:srgbClr>
                </a:outerShdw>
              </a:effectLst>
            </a:endParaRPr>
          </a:p>
          <a:p>
            <a:pPr marL="0" indent="0">
              <a:buNone/>
            </a:pPr>
            <a:r>
              <a:rPr lang="en-US" sz="2800" dirty="0" smtClean="0">
                <a:solidFill>
                  <a:schemeClr val="accent6">
                    <a:lumMod val="75000"/>
                  </a:schemeClr>
                </a:solidFill>
                <a:effectLst>
                  <a:outerShdw blurRad="38100" dist="38100" dir="2700000" algn="tl">
                    <a:srgbClr val="000000">
                      <a:alpha val="43137"/>
                    </a:srgbClr>
                  </a:outerShdw>
                </a:effectLst>
              </a:rPr>
              <a:t>“Given </a:t>
            </a:r>
            <a:r>
              <a:rPr lang="en-US" sz="2800" dirty="0">
                <a:solidFill>
                  <a:schemeClr val="accent6">
                    <a:lumMod val="75000"/>
                  </a:schemeClr>
                </a:solidFill>
                <a:effectLst>
                  <a:outerShdw blurRad="38100" dist="38100" dir="2700000" algn="tl">
                    <a:srgbClr val="000000">
                      <a:alpha val="43137"/>
                    </a:srgbClr>
                  </a:outerShdw>
                </a:effectLst>
              </a:rPr>
              <a:t>Malta's small size you cannot expect the government to release illegal immigrants into the streets, especially in light of increasing numbers. This would send the wrong message and spell disaster for the country... As a minister I am responsible, first and foremost, for the protection of Maltese </a:t>
            </a:r>
            <a:r>
              <a:rPr lang="en-US" sz="2800" dirty="0" smtClean="0">
                <a:solidFill>
                  <a:schemeClr val="accent6">
                    <a:lumMod val="75000"/>
                  </a:schemeClr>
                </a:solidFill>
                <a:effectLst>
                  <a:outerShdw blurRad="38100" dist="38100" dir="2700000" algn="tl">
                    <a:srgbClr val="000000">
                      <a:alpha val="43137"/>
                    </a:srgbClr>
                  </a:outerShdw>
                </a:effectLst>
              </a:rPr>
              <a:t>citizens” </a:t>
            </a:r>
          </a:p>
          <a:p>
            <a:pPr marL="0" indent="0">
              <a:buNone/>
            </a:pPr>
            <a:r>
              <a:rPr lang="en-US" sz="2800" i="1" dirty="0" smtClean="0">
                <a:solidFill>
                  <a:schemeClr val="tx2">
                    <a:lumMod val="75000"/>
                  </a:schemeClr>
                </a:solidFill>
                <a:effectLst>
                  <a:outerShdw blurRad="38100" dist="38100" dir="2700000" algn="tl">
                    <a:srgbClr val="000000">
                      <a:alpha val="43137"/>
                    </a:srgbClr>
                  </a:outerShdw>
                </a:effectLst>
              </a:rPr>
              <a:t>Minister of Home Affairs, Times of Malta, April 2009</a:t>
            </a:r>
            <a:endParaRPr lang="en-US" sz="2800" dirty="0">
              <a:solidFill>
                <a:schemeClr val="accent6">
                  <a:lumMod val="75000"/>
                </a:schemeClr>
              </a:solidFill>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034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3562"/>
          </a:xfrm>
        </p:spPr>
        <p:txBody>
          <a:bodyPr>
            <a:noAutofit/>
          </a:bodyPr>
          <a:lstStyle/>
          <a:p>
            <a:r>
              <a:rPr lang="en-US" sz="4000" dirty="0" smtClean="0">
                <a:solidFill>
                  <a:schemeClr val="tx2">
                    <a:lumMod val="75000"/>
                  </a:schemeClr>
                </a:solidFill>
                <a:effectLst>
                  <a:outerShdw blurRad="38100" dist="38100" dir="2700000" algn="tl">
                    <a:srgbClr val="000000">
                      <a:alpha val="43137"/>
                    </a:srgbClr>
                  </a:outerShdw>
                </a:effectLst>
              </a:rPr>
              <a:t>Malta Asylum trends 2013</a:t>
            </a:r>
            <a:endParaRPr lang="en-US" sz="4000" dirty="0">
              <a:solidFill>
                <a:schemeClr val="tx2">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914400"/>
            <a:ext cx="8229600" cy="5211763"/>
          </a:xfrm>
        </p:spPr>
        <p:txBody>
          <a:bodyPr/>
          <a:lstStyle/>
          <a:p>
            <a:pPr lvl="0"/>
            <a:endParaRPr lang="en-US" sz="2400" b="1" dirty="0" smtClean="0">
              <a:solidFill>
                <a:srgbClr val="F79646">
                  <a:lumMod val="75000"/>
                </a:srgbClr>
              </a:solidFill>
              <a:effectLst>
                <a:outerShdw blurRad="38100" dist="38100" dir="2700000" algn="tl">
                  <a:srgbClr val="000000">
                    <a:alpha val="43137"/>
                  </a:srgbClr>
                </a:outerShdw>
              </a:effectLst>
            </a:endParaRPr>
          </a:p>
          <a:p>
            <a:pPr lvl="0"/>
            <a:r>
              <a:rPr lang="en-US" sz="2800" b="1" dirty="0">
                <a:solidFill>
                  <a:srgbClr val="F79646">
                    <a:lumMod val="75000"/>
                  </a:srgbClr>
                </a:solidFill>
                <a:effectLst>
                  <a:outerShdw blurRad="38100" dist="38100" dir="2700000" algn="tl">
                    <a:srgbClr val="000000">
                      <a:alpha val="43137"/>
                    </a:srgbClr>
                  </a:outerShdw>
                </a:effectLst>
              </a:rPr>
              <a:t>2,008</a:t>
            </a:r>
            <a:r>
              <a:rPr lang="en-US" sz="2800" dirty="0">
                <a:solidFill>
                  <a:srgbClr val="F79646">
                    <a:lumMod val="75000"/>
                  </a:srgbClr>
                </a:solidFill>
                <a:effectLst>
                  <a:outerShdw blurRad="38100" dist="38100" dir="2700000" algn="tl">
                    <a:srgbClr val="000000">
                      <a:alpha val="43137"/>
                    </a:srgbClr>
                  </a:outerShdw>
                </a:effectLst>
              </a:rPr>
              <a:t> individuals arrived from Libya on 24 </a:t>
            </a:r>
            <a:r>
              <a:rPr lang="en-US" sz="2800" dirty="0" smtClean="0">
                <a:solidFill>
                  <a:srgbClr val="F79646">
                    <a:lumMod val="75000"/>
                  </a:srgbClr>
                </a:solidFill>
                <a:effectLst>
                  <a:outerShdw blurRad="38100" dist="38100" dir="2700000" algn="tl">
                    <a:srgbClr val="000000">
                      <a:alpha val="43137"/>
                    </a:srgbClr>
                  </a:outerShdw>
                </a:effectLst>
              </a:rPr>
              <a:t>boats</a:t>
            </a:r>
            <a:endParaRPr lang="en-US" sz="2800" b="1" dirty="0">
              <a:solidFill>
                <a:srgbClr val="F79646">
                  <a:lumMod val="75000"/>
                </a:srgbClr>
              </a:solidFill>
              <a:effectLst>
                <a:outerShdw blurRad="38100" dist="38100" dir="2700000" algn="tl">
                  <a:srgbClr val="000000">
                    <a:alpha val="43137"/>
                  </a:srgbClr>
                </a:outerShdw>
              </a:effectLst>
            </a:endParaRPr>
          </a:p>
          <a:p>
            <a:pPr lvl="0"/>
            <a:r>
              <a:rPr lang="en-US" sz="2800" b="1" dirty="0" smtClean="0">
                <a:solidFill>
                  <a:srgbClr val="F79646">
                    <a:lumMod val="75000"/>
                  </a:srgbClr>
                </a:solidFill>
                <a:effectLst>
                  <a:outerShdw blurRad="38100" dist="38100" dir="2700000" algn="tl">
                    <a:srgbClr val="000000">
                      <a:alpha val="43137"/>
                    </a:srgbClr>
                  </a:outerShdw>
                </a:effectLst>
              </a:rPr>
              <a:t>25</a:t>
            </a:r>
            <a:r>
              <a:rPr lang="en-US" sz="2800" b="1" dirty="0">
                <a:solidFill>
                  <a:srgbClr val="F79646">
                    <a:lumMod val="75000"/>
                  </a:srgbClr>
                </a:solidFill>
                <a:effectLst>
                  <a:outerShdw blurRad="38100" dist="38100" dir="2700000" algn="tl">
                    <a:srgbClr val="000000">
                      <a:alpha val="43137"/>
                    </a:srgbClr>
                  </a:outerShdw>
                </a:effectLst>
              </a:rPr>
              <a:t>% </a:t>
            </a:r>
            <a:r>
              <a:rPr lang="en-US" sz="2800" dirty="0">
                <a:solidFill>
                  <a:srgbClr val="F79646">
                    <a:lumMod val="75000"/>
                  </a:srgbClr>
                </a:solidFill>
                <a:effectLst>
                  <a:outerShdw blurRad="38100" dist="38100" dir="2700000" algn="tl">
                    <a:srgbClr val="000000">
                      <a:alpha val="43137"/>
                    </a:srgbClr>
                  </a:outerShdw>
                </a:effectLst>
              </a:rPr>
              <a:t>declared to be </a:t>
            </a:r>
            <a:r>
              <a:rPr lang="en-US" sz="2800" b="1" dirty="0">
                <a:solidFill>
                  <a:srgbClr val="F79646">
                    <a:lumMod val="75000"/>
                  </a:srgbClr>
                </a:solidFill>
                <a:effectLst>
                  <a:outerShdw blurRad="38100" dist="38100" dir="2700000" algn="tl">
                    <a:srgbClr val="000000">
                      <a:alpha val="43137"/>
                    </a:srgbClr>
                  </a:outerShdw>
                </a:effectLst>
              </a:rPr>
              <a:t>children</a:t>
            </a:r>
            <a:r>
              <a:rPr lang="en-US" sz="2800" dirty="0">
                <a:solidFill>
                  <a:srgbClr val="F79646">
                    <a:lumMod val="75000"/>
                  </a:srgbClr>
                </a:solidFill>
                <a:effectLst>
                  <a:outerShdw blurRad="38100" dist="38100" dir="2700000" algn="tl">
                    <a:srgbClr val="000000">
                      <a:alpha val="43137"/>
                    </a:srgbClr>
                  </a:outerShdw>
                </a:effectLst>
              </a:rPr>
              <a:t> upon arrival</a:t>
            </a:r>
          </a:p>
          <a:p>
            <a:r>
              <a:rPr lang="en-US" sz="2800" b="1" dirty="0" smtClean="0">
                <a:solidFill>
                  <a:schemeClr val="accent6">
                    <a:lumMod val="75000"/>
                  </a:schemeClr>
                </a:solidFill>
                <a:effectLst>
                  <a:outerShdw blurRad="38100" dist="38100" dir="2700000" algn="tl">
                    <a:srgbClr val="000000">
                      <a:alpha val="43137"/>
                    </a:srgbClr>
                  </a:outerShdw>
                </a:effectLst>
              </a:rPr>
              <a:t>63% </a:t>
            </a:r>
            <a:r>
              <a:rPr lang="en-US" sz="2800" dirty="0" smtClean="0">
                <a:solidFill>
                  <a:schemeClr val="accent6">
                    <a:lumMod val="75000"/>
                  </a:schemeClr>
                </a:solidFill>
                <a:effectLst>
                  <a:outerShdw blurRad="38100" dist="38100" dir="2700000" algn="tl">
                    <a:srgbClr val="000000">
                      <a:alpha val="43137"/>
                    </a:srgbClr>
                  </a:outerShdw>
                </a:effectLst>
              </a:rPr>
              <a:t>Men</a:t>
            </a:r>
          </a:p>
          <a:p>
            <a:r>
              <a:rPr lang="en-US" sz="2800" b="1" dirty="0" smtClean="0">
                <a:solidFill>
                  <a:schemeClr val="accent6">
                    <a:lumMod val="75000"/>
                  </a:schemeClr>
                </a:solidFill>
                <a:effectLst>
                  <a:outerShdw blurRad="38100" dist="38100" dir="2700000" algn="tl">
                    <a:srgbClr val="000000">
                      <a:alpha val="43137"/>
                    </a:srgbClr>
                  </a:outerShdw>
                </a:effectLst>
              </a:rPr>
              <a:t>12% </a:t>
            </a:r>
            <a:r>
              <a:rPr lang="en-US" sz="2800" dirty="0" smtClean="0">
                <a:solidFill>
                  <a:schemeClr val="accent6">
                    <a:lumMod val="75000"/>
                  </a:schemeClr>
                </a:solidFill>
                <a:effectLst>
                  <a:outerShdw blurRad="38100" dist="38100" dir="2700000" algn="tl">
                    <a:srgbClr val="000000">
                      <a:alpha val="43137"/>
                    </a:srgbClr>
                  </a:outerShdw>
                </a:effectLst>
              </a:rPr>
              <a:t>Women</a:t>
            </a:r>
          </a:p>
          <a:p>
            <a:pPr marL="0" indent="0">
              <a:buNone/>
            </a:pPr>
            <a:endParaRPr lang="en-US" sz="2800" dirty="0">
              <a:solidFill>
                <a:schemeClr val="accent6">
                  <a:lumMod val="75000"/>
                </a:schemeClr>
              </a:solidFill>
              <a:effectLst>
                <a:outerShdw blurRad="38100" dist="38100" dir="2700000" algn="tl">
                  <a:srgbClr val="000000">
                    <a:alpha val="43137"/>
                  </a:srgbClr>
                </a:outerShdw>
              </a:effectLst>
            </a:endParaRPr>
          </a:p>
          <a:p>
            <a:r>
              <a:rPr lang="en-US" sz="2800" dirty="0" smtClean="0">
                <a:solidFill>
                  <a:schemeClr val="accent6">
                    <a:lumMod val="75000"/>
                  </a:schemeClr>
                </a:solidFill>
                <a:effectLst>
                  <a:outerShdw blurRad="38100" dist="38100" dir="2700000" algn="tl">
                    <a:srgbClr val="000000">
                      <a:alpha val="43137"/>
                    </a:srgbClr>
                  </a:outerShdw>
                </a:effectLst>
              </a:rPr>
              <a:t>Around </a:t>
            </a:r>
            <a:r>
              <a:rPr lang="en-US" sz="2800" b="1" dirty="0" smtClean="0">
                <a:solidFill>
                  <a:schemeClr val="accent6">
                    <a:lumMod val="75000"/>
                  </a:schemeClr>
                </a:solidFill>
                <a:effectLst>
                  <a:outerShdw blurRad="38100" dist="38100" dir="2700000" algn="tl">
                    <a:srgbClr val="000000">
                      <a:alpha val="43137"/>
                    </a:srgbClr>
                  </a:outerShdw>
                </a:effectLst>
              </a:rPr>
              <a:t>500</a:t>
            </a:r>
            <a:r>
              <a:rPr lang="en-US" sz="2800" dirty="0" smtClean="0">
                <a:solidFill>
                  <a:schemeClr val="accent6">
                    <a:lumMod val="75000"/>
                  </a:schemeClr>
                </a:solidFill>
                <a:effectLst>
                  <a:outerShdw blurRad="38100" dist="38100" dir="2700000" algn="tl">
                    <a:srgbClr val="000000">
                      <a:alpha val="43137"/>
                    </a:srgbClr>
                  </a:outerShdw>
                </a:effectLst>
              </a:rPr>
              <a:t> individuals were detained as end 2013. Over </a:t>
            </a:r>
            <a:r>
              <a:rPr lang="en-US" sz="2800" b="1" dirty="0" smtClean="0">
                <a:solidFill>
                  <a:schemeClr val="accent6">
                    <a:lumMod val="75000"/>
                  </a:schemeClr>
                </a:solidFill>
                <a:effectLst>
                  <a:outerShdw blurRad="38100" dist="38100" dir="2700000" algn="tl">
                    <a:srgbClr val="000000">
                      <a:alpha val="43137"/>
                    </a:srgbClr>
                  </a:outerShdw>
                </a:effectLst>
              </a:rPr>
              <a:t>1,900</a:t>
            </a:r>
            <a:r>
              <a:rPr lang="en-US" sz="2800" dirty="0" smtClean="0">
                <a:solidFill>
                  <a:schemeClr val="accent6">
                    <a:lumMod val="75000"/>
                  </a:schemeClr>
                </a:solidFill>
                <a:effectLst>
                  <a:outerShdw blurRad="38100" dist="38100" dir="2700000" algn="tl">
                    <a:srgbClr val="000000">
                      <a:alpha val="43137"/>
                    </a:srgbClr>
                  </a:outerShdw>
                </a:effectLst>
              </a:rPr>
              <a:t> individuals passed through detention in 2013.</a:t>
            </a:r>
          </a:p>
          <a:p>
            <a:pPr marL="0" indent="0">
              <a:buNone/>
            </a:pPr>
            <a:endParaRPr lang="en-US" sz="1600" dirty="0">
              <a:solidFill>
                <a:schemeClr val="accent6">
                  <a:lumMod val="75000"/>
                </a:schemeClr>
              </a:solidFill>
              <a:effectLst>
                <a:outerShdw blurRad="38100" dist="38100" dir="2700000" algn="tl">
                  <a:srgbClr val="000000">
                    <a:alpha val="43137"/>
                  </a:srgbClr>
                </a:outerShdw>
              </a:effectLst>
            </a:endParaRPr>
          </a:p>
          <a:p>
            <a:pPr marL="0" indent="0" algn="r">
              <a:buNone/>
            </a:pPr>
            <a:r>
              <a:rPr lang="en-US" sz="1600" i="1" dirty="0" smtClean="0">
                <a:solidFill>
                  <a:schemeClr val="tx2">
                    <a:lumMod val="75000"/>
                  </a:schemeClr>
                </a:solidFill>
                <a:effectLst>
                  <a:outerShdw blurRad="38100" dist="38100" dir="2700000" algn="tl">
                    <a:srgbClr val="000000">
                      <a:alpha val="43137"/>
                    </a:srgbClr>
                  </a:outerShdw>
                </a:effectLst>
              </a:rPr>
              <a:t>Source: UNHCR Malta www.unhcr.org.mt/statistics </a:t>
            </a:r>
          </a:p>
          <a:p>
            <a:endParaRPr lang="en-US" sz="2800" dirty="0">
              <a:solidFill>
                <a:schemeClr val="accent6">
                  <a:lumMod val="75000"/>
                </a:schemeClr>
              </a:solidFill>
              <a:effectLst>
                <a:outerShdw blurRad="38100" dist="38100" dir="2700000" algn="tl">
                  <a:srgbClr val="000000">
                    <a:alpha val="43137"/>
                  </a:srgbClr>
                </a:outerShdw>
              </a:effectLst>
            </a:endParaRPr>
          </a:p>
          <a:p>
            <a:endParaRPr lang="en-US" sz="2800" dirty="0">
              <a:solidFill>
                <a:schemeClr val="accent6">
                  <a:lumMod val="75000"/>
                </a:schemeClr>
              </a:solidFill>
              <a:effectLst>
                <a:outerShdw blurRad="38100" dist="38100" dir="2700000" algn="tl">
                  <a:srgbClr val="000000">
                    <a:alpha val="43137"/>
                  </a:srgbClr>
                </a:outerShdw>
              </a:effectLst>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4420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2162"/>
          </a:xfrm>
        </p:spPr>
        <p:txBody>
          <a:bodyPr>
            <a:normAutofit fontScale="90000"/>
          </a:bodyPr>
          <a:lstStyle/>
          <a:p>
            <a:r>
              <a:rPr lang="en-US" sz="4000" dirty="0" smtClean="0">
                <a:solidFill>
                  <a:schemeClr val="tx2">
                    <a:lumMod val="75000"/>
                  </a:schemeClr>
                </a:solidFill>
                <a:effectLst>
                  <a:outerShdw blurRad="38100" dist="38100" dir="2700000" algn="tl">
                    <a:srgbClr val="000000">
                      <a:alpha val="43137"/>
                    </a:srgbClr>
                  </a:outerShdw>
                </a:effectLst>
              </a:rPr>
              <a:t>Malta Asylum Trends 2013 - Nationalities</a:t>
            </a:r>
            <a:endParaRPr lang="en-US" sz="4000" dirty="0">
              <a:solidFill>
                <a:schemeClr val="tx2">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990600"/>
            <a:ext cx="8229600" cy="5135563"/>
          </a:xfrm>
        </p:spPr>
        <p:txBody>
          <a:bodyPr>
            <a:normAutofit/>
          </a:bodyPr>
          <a:lstStyle/>
          <a:p>
            <a:pPr marL="0" indent="0">
              <a:buNone/>
            </a:pPr>
            <a:endParaRPr lang="en-US" sz="2400" dirty="0" smtClean="0">
              <a:solidFill>
                <a:schemeClr val="accent6">
                  <a:lumMod val="75000"/>
                </a:schemeClr>
              </a:solidFill>
              <a:effectLst>
                <a:outerShdw blurRad="38100" dist="38100" dir="2700000" algn="tl">
                  <a:srgbClr val="000000">
                    <a:alpha val="43137"/>
                  </a:srgbClr>
                </a:outerShdw>
              </a:effectLst>
            </a:endParaRPr>
          </a:p>
          <a:p>
            <a:r>
              <a:rPr lang="en-US" sz="2400" b="1" i="1" dirty="0" smtClean="0">
                <a:solidFill>
                  <a:srgbClr val="1D1490"/>
                </a:solidFill>
                <a:effectLst>
                  <a:outerShdw blurRad="38100" dist="38100" dir="2700000" algn="tl">
                    <a:srgbClr val="000000">
                      <a:alpha val="43137"/>
                    </a:srgbClr>
                  </a:outerShdw>
                </a:effectLst>
              </a:rPr>
              <a:t>50%</a:t>
            </a:r>
            <a:r>
              <a:rPr lang="en-US" sz="2400" i="1" dirty="0" smtClean="0">
                <a:solidFill>
                  <a:srgbClr val="1D1490"/>
                </a:solidFill>
                <a:effectLst>
                  <a:outerShdw blurRad="38100" dist="38100" dir="2700000" algn="tl">
                    <a:srgbClr val="000000">
                      <a:alpha val="43137"/>
                    </a:srgbClr>
                  </a:outerShdw>
                </a:effectLst>
              </a:rPr>
              <a:t> Somalia</a:t>
            </a:r>
          </a:p>
          <a:p>
            <a:r>
              <a:rPr lang="en-US" sz="2400" dirty="0" smtClean="0">
                <a:solidFill>
                  <a:schemeClr val="accent6">
                    <a:lumMod val="75000"/>
                  </a:schemeClr>
                </a:solidFill>
                <a:effectLst>
                  <a:outerShdw blurRad="38100" dist="38100" dir="2700000" algn="tl">
                    <a:srgbClr val="000000">
                      <a:alpha val="43137"/>
                    </a:srgbClr>
                  </a:outerShdw>
                </a:effectLst>
              </a:rPr>
              <a:t>Eritrea </a:t>
            </a:r>
            <a:r>
              <a:rPr lang="en-US" sz="2400" b="1" dirty="0" smtClean="0">
                <a:solidFill>
                  <a:schemeClr val="accent6">
                    <a:lumMod val="75000"/>
                  </a:schemeClr>
                </a:solidFill>
                <a:effectLst>
                  <a:outerShdw blurRad="38100" dist="38100" dir="2700000" algn="tl">
                    <a:srgbClr val="000000">
                      <a:alpha val="43137"/>
                    </a:srgbClr>
                  </a:outerShdw>
                </a:effectLst>
              </a:rPr>
              <a:t>23%</a:t>
            </a:r>
          </a:p>
          <a:p>
            <a:r>
              <a:rPr lang="en-US" sz="2400" dirty="0" smtClean="0">
                <a:solidFill>
                  <a:srgbClr val="FF0000"/>
                </a:solidFill>
                <a:effectLst>
                  <a:outerShdw blurRad="38100" dist="38100" dir="2700000" algn="tl">
                    <a:srgbClr val="000000">
                      <a:alpha val="43137"/>
                    </a:srgbClr>
                  </a:outerShdw>
                </a:effectLst>
              </a:rPr>
              <a:t>Syria </a:t>
            </a:r>
            <a:r>
              <a:rPr lang="en-US" sz="2400" b="1" dirty="0" smtClean="0">
                <a:solidFill>
                  <a:srgbClr val="FF0000"/>
                </a:solidFill>
                <a:effectLst>
                  <a:outerShdw blurRad="38100" dist="38100" dir="2700000" algn="tl">
                    <a:srgbClr val="000000">
                      <a:alpha val="43137"/>
                    </a:srgbClr>
                  </a:outerShdw>
                </a:effectLst>
              </a:rPr>
              <a:t>8%</a:t>
            </a:r>
          </a:p>
          <a:p>
            <a:r>
              <a:rPr lang="en-US" sz="2400" dirty="0" smtClean="0">
                <a:solidFill>
                  <a:schemeClr val="accent3">
                    <a:lumMod val="50000"/>
                  </a:schemeClr>
                </a:solidFill>
                <a:effectLst>
                  <a:outerShdw blurRad="38100" dist="38100" dir="2700000" algn="tl">
                    <a:srgbClr val="000000">
                      <a:alpha val="43137"/>
                    </a:srgbClr>
                  </a:outerShdw>
                </a:effectLst>
              </a:rPr>
              <a:t>Nigeria </a:t>
            </a:r>
            <a:r>
              <a:rPr lang="en-US" sz="2400" b="1" dirty="0" smtClean="0">
                <a:solidFill>
                  <a:schemeClr val="accent3">
                    <a:lumMod val="50000"/>
                  </a:schemeClr>
                </a:solidFill>
                <a:effectLst>
                  <a:outerShdw blurRad="38100" dist="38100" dir="2700000" algn="tl">
                    <a:srgbClr val="000000">
                      <a:alpha val="43137"/>
                    </a:srgbClr>
                  </a:outerShdw>
                </a:effectLst>
              </a:rPr>
              <a:t>4%</a:t>
            </a:r>
          </a:p>
          <a:p>
            <a:r>
              <a:rPr lang="en-US" sz="2400" dirty="0" smtClean="0">
                <a:solidFill>
                  <a:srgbClr val="FFFF00"/>
                </a:solidFill>
                <a:effectLst>
                  <a:outerShdw blurRad="38100" dist="38100" dir="2700000" algn="tl">
                    <a:srgbClr val="000000">
                      <a:alpha val="43137"/>
                    </a:srgbClr>
                  </a:outerShdw>
                </a:effectLst>
              </a:rPr>
              <a:t>Palestinians </a:t>
            </a:r>
            <a:r>
              <a:rPr lang="en-US" sz="2400" b="1" dirty="0" smtClean="0">
                <a:solidFill>
                  <a:srgbClr val="FFFF00"/>
                </a:solidFill>
                <a:effectLst>
                  <a:outerShdw blurRad="38100" dist="38100" dir="2700000" algn="tl">
                    <a:srgbClr val="000000">
                      <a:alpha val="43137"/>
                    </a:srgbClr>
                  </a:outerShdw>
                </a:effectLst>
              </a:rPr>
              <a:t>3%</a:t>
            </a:r>
          </a:p>
          <a:p>
            <a:r>
              <a:rPr lang="en-US" sz="2400" dirty="0" smtClean="0">
                <a:solidFill>
                  <a:schemeClr val="accent4">
                    <a:lumMod val="50000"/>
                  </a:schemeClr>
                </a:solidFill>
                <a:effectLst>
                  <a:outerShdw blurRad="38100" dist="38100" dir="2700000" algn="tl">
                    <a:srgbClr val="000000">
                      <a:alpha val="43137"/>
                    </a:srgbClr>
                  </a:outerShdw>
                </a:effectLst>
              </a:rPr>
              <a:t>Gambia </a:t>
            </a:r>
            <a:r>
              <a:rPr lang="en-US" sz="2400" b="1" dirty="0" smtClean="0">
                <a:solidFill>
                  <a:schemeClr val="accent4">
                    <a:lumMod val="50000"/>
                  </a:schemeClr>
                </a:solidFill>
                <a:effectLst>
                  <a:outerShdw blurRad="38100" dist="38100" dir="2700000" algn="tl">
                    <a:srgbClr val="000000">
                      <a:alpha val="43137"/>
                    </a:srgbClr>
                  </a:outerShdw>
                </a:effectLst>
              </a:rPr>
              <a:t>3%</a:t>
            </a:r>
          </a:p>
          <a:p>
            <a:r>
              <a:rPr lang="en-US" sz="2400" dirty="0" smtClean="0">
                <a:solidFill>
                  <a:schemeClr val="tx2">
                    <a:lumMod val="60000"/>
                    <a:lumOff val="40000"/>
                  </a:schemeClr>
                </a:solidFill>
                <a:effectLst>
                  <a:outerShdw blurRad="38100" dist="38100" dir="2700000" algn="tl">
                    <a:srgbClr val="000000">
                      <a:alpha val="43137"/>
                    </a:srgbClr>
                  </a:outerShdw>
                </a:effectLst>
              </a:rPr>
              <a:t>Ghana </a:t>
            </a:r>
            <a:r>
              <a:rPr lang="en-US" sz="2400" b="1" dirty="0" smtClean="0">
                <a:solidFill>
                  <a:schemeClr val="tx2">
                    <a:lumMod val="60000"/>
                    <a:lumOff val="40000"/>
                  </a:schemeClr>
                </a:solidFill>
                <a:effectLst>
                  <a:outerShdw blurRad="38100" dist="38100" dir="2700000" algn="tl">
                    <a:srgbClr val="000000">
                      <a:alpha val="43137"/>
                    </a:srgbClr>
                  </a:outerShdw>
                </a:effectLst>
              </a:rPr>
              <a:t>2%</a:t>
            </a:r>
          </a:p>
          <a:p>
            <a:r>
              <a:rPr lang="en-US" sz="2400" dirty="0" smtClean="0">
                <a:solidFill>
                  <a:schemeClr val="accent3">
                    <a:lumMod val="75000"/>
                  </a:schemeClr>
                </a:solidFill>
                <a:effectLst>
                  <a:outerShdw blurRad="38100" dist="38100" dir="2700000" algn="tl">
                    <a:srgbClr val="000000">
                      <a:alpha val="43137"/>
                    </a:srgbClr>
                  </a:outerShdw>
                </a:effectLst>
              </a:rPr>
              <a:t>Mali </a:t>
            </a:r>
            <a:r>
              <a:rPr lang="en-US" sz="2400" b="1" dirty="0" smtClean="0">
                <a:solidFill>
                  <a:schemeClr val="accent3">
                    <a:lumMod val="75000"/>
                  </a:schemeClr>
                </a:solidFill>
                <a:effectLst>
                  <a:outerShdw blurRad="38100" dist="38100" dir="2700000" algn="tl">
                    <a:srgbClr val="000000">
                      <a:alpha val="43137"/>
                    </a:srgbClr>
                  </a:outerShdw>
                </a:effectLst>
              </a:rPr>
              <a:t>2%</a:t>
            </a:r>
          </a:p>
          <a:p>
            <a:r>
              <a:rPr lang="en-US" sz="2400" dirty="0" smtClean="0">
                <a:solidFill>
                  <a:schemeClr val="bg2">
                    <a:lumMod val="50000"/>
                  </a:schemeClr>
                </a:solidFill>
                <a:effectLst>
                  <a:outerShdw blurRad="38100" dist="38100" dir="2700000" algn="tl">
                    <a:srgbClr val="000000">
                      <a:alpha val="43137"/>
                    </a:srgbClr>
                  </a:outerShdw>
                </a:effectLst>
              </a:rPr>
              <a:t>Other </a:t>
            </a:r>
            <a:r>
              <a:rPr lang="en-US" sz="2400" b="1" dirty="0" smtClean="0">
                <a:solidFill>
                  <a:schemeClr val="bg2">
                    <a:lumMod val="50000"/>
                  </a:schemeClr>
                </a:solidFill>
                <a:effectLst>
                  <a:outerShdw blurRad="38100" dist="38100" dir="2700000" algn="tl">
                    <a:srgbClr val="000000">
                      <a:alpha val="43137"/>
                    </a:srgbClr>
                  </a:outerShdw>
                </a:effectLst>
              </a:rPr>
              <a:t>5%</a:t>
            </a:r>
          </a:p>
          <a:p>
            <a:endParaRPr lang="en-US" sz="2400" dirty="0">
              <a:solidFill>
                <a:schemeClr val="accent6">
                  <a:lumMod val="75000"/>
                </a:schemeClr>
              </a:solidFill>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219325"/>
            <a:ext cx="3619500" cy="3571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1237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44562"/>
          </a:xfrm>
        </p:spPr>
        <p:txBody>
          <a:bodyPr/>
          <a:lstStyle/>
          <a:p>
            <a:r>
              <a:rPr lang="en-US" sz="3600" dirty="0">
                <a:solidFill>
                  <a:srgbClr val="1F497D">
                    <a:lumMod val="75000"/>
                  </a:srgbClr>
                </a:solidFill>
                <a:effectLst>
                  <a:outerShdw blurRad="38100" dist="38100" dir="2700000" algn="tl">
                    <a:srgbClr val="000000">
                      <a:alpha val="43137"/>
                    </a:srgbClr>
                  </a:outerShdw>
                </a:effectLst>
              </a:rPr>
              <a:t>Malta Asylum Trends 2013 - </a:t>
            </a:r>
            <a:r>
              <a:rPr lang="en-US" sz="3600" dirty="0" smtClean="0">
                <a:solidFill>
                  <a:srgbClr val="1F497D">
                    <a:lumMod val="75000"/>
                  </a:srgbClr>
                </a:solidFill>
                <a:effectLst>
                  <a:outerShdw blurRad="38100" dist="38100" dir="2700000" algn="tl">
                    <a:srgbClr val="000000">
                      <a:alpha val="43137"/>
                    </a:srgbClr>
                  </a:outerShdw>
                </a:effectLst>
              </a:rPr>
              <a:t>Protection</a:t>
            </a:r>
            <a:endParaRPr lang="en-US" dirty="0"/>
          </a:p>
        </p:txBody>
      </p:sp>
      <p:sp>
        <p:nvSpPr>
          <p:cNvPr id="3" name="2 Marcador de contenido"/>
          <p:cNvSpPr>
            <a:spLocks noGrp="1"/>
          </p:cNvSpPr>
          <p:nvPr>
            <p:ph idx="1"/>
          </p:nvPr>
        </p:nvSpPr>
        <p:spPr>
          <a:xfrm>
            <a:off x="457200" y="1219200"/>
            <a:ext cx="8229600" cy="4906963"/>
          </a:xfrm>
        </p:spPr>
        <p:txBody>
          <a:bodyPr>
            <a:normAutofit/>
          </a:bodyPr>
          <a:lstStyle/>
          <a:p>
            <a:endParaRPr lang="en-US" sz="2400" dirty="0" smtClean="0">
              <a:solidFill>
                <a:schemeClr val="accent6">
                  <a:lumMod val="75000"/>
                </a:schemeClr>
              </a:solidFill>
              <a:effectLst>
                <a:outerShdw blurRad="38100" dist="38100" dir="2700000" algn="tl">
                  <a:srgbClr val="000000">
                    <a:alpha val="43137"/>
                  </a:srgbClr>
                </a:outerShdw>
              </a:effectLst>
            </a:endParaRPr>
          </a:p>
          <a:p>
            <a:r>
              <a:rPr lang="en-US" sz="2800" dirty="0" smtClean="0">
                <a:solidFill>
                  <a:schemeClr val="accent6">
                    <a:lumMod val="75000"/>
                  </a:schemeClr>
                </a:solidFill>
                <a:effectLst>
                  <a:outerShdw blurRad="38100" dist="38100" dir="2700000" algn="tl">
                    <a:srgbClr val="000000">
                      <a:alpha val="43137"/>
                    </a:srgbClr>
                  </a:outerShdw>
                </a:effectLst>
              </a:rPr>
              <a:t>Refugee Status 2%</a:t>
            </a:r>
          </a:p>
          <a:p>
            <a:r>
              <a:rPr lang="en-US" sz="2800" dirty="0" smtClean="0">
                <a:solidFill>
                  <a:schemeClr val="accent6">
                    <a:lumMod val="75000"/>
                  </a:schemeClr>
                </a:solidFill>
                <a:effectLst>
                  <a:outerShdw blurRad="38100" dist="38100" dir="2700000" algn="tl">
                    <a:srgbClr val="000000">
                      <a:alpha val="43137"/>
                    </a:srgbClr>
                  </a:outerShdw>
                </a:effectLst>
              </a:rPr>
              <a:t>Subsidiary Protection 69%</a:t>
            </a:r>
          </a:p>
          <a:p>
            <a:r>
              <a:rPr lang="en-US" sz="2800" dirty="0" smtClean="0">
                <a:solidFill>
                  <a:schemeClr val="accent6">
                    <a:lumMod val="75000"/>
                  </a:schemeClr>
                </a:solidFill>
                <a:effectLst>
                  <a:outerShdw blurRad="38100" dist="38100" dir="2700000" algn="tl">
                    <a:srgbClr val="000000">
                      <a:alpha val="43137"/>
                    </a:srgbClr>
                  </a:outerShdw>
                </a:effectLst>
              </a:rPr>
              <a:t>THP 11%</a:t>
            </a:r>
          </a:p>
          <a:p>
            <a:r>
              <a:rPr lang="en-US" sz="2800" dirty="0" smtClean="0">
                <a:solidFill>
                  <a:schemeClr val="accent6">
                    <a:lumMod val="75000"/>
                  </a:schemeClr>
                </a:solidFill>
                <a:effectLst>
                  <a:outerShdw blurRad="38100" dist="38100" dir="2700000" algn="tl">
                    <a:srgbClr val="000000">
                      <a:alpha val="43137"/>
                    </a:srgbClr>
                  </a:outerShdw>
                </a:effectLst>
              </a:rPr>
              <a:t>Closed 6%</a:t>
            </a:r>
          </a:p>
          <a:p>
            <a:r>
              <a:rPr lang="en-US" sz="2800" dirty="0" smtClean="0">
                <a:solidFill>
                  <a:schemeClr val="accent6">
                    <a:lumMod val="75000"/>
                  </a:schemeClr>
                </a:solidFill>
                <a:effectLst>
                  <a:outerShdw blurRad="38100" dist="38100" dir="2700000" algn="tl">
                    <a:srgbClr val="000000">
                      <a:alpha val="43137"/>
                    </a:srgbClr>
                  </a:outerShdw>
                </a:effectLst>
              </a:rPr>
              <a:t>Rejected 12%</a:t>
            </a:r>
          </a:p>
          <a:p>
            <a:pPr marL="0" indent="0">
              <a:buNone/>
            </a:pPr>
            <a:endParaRPr lang="en-US" sz="2800" dirty="0">
              <a:solidFill>
                <a:schemeClr val="accent6">
                  <a:lumMod val="75000"/>
                </a:schemeClr>
              </a:solidFill>
              <a:effectLst>
                <a:outerShdw blurRad="38100" dist="38100" dir="2700000" algn="tl">
                  <a:srgbClr val="000000">
                    <a:alpha val="43137"/>
                  </a:srgbClr>
                </a:outerShdw>
              </a:effectLst>
            </a:endParaRPr>
          </a:p>
          <a:p>
            <a:r>
              <a:rPr lang="en-US" sz="2800" dirty="0" smtClean="0">
                <a:solidFill>
                  <a:schemeClr val="accent6">
                    <a:lumMod val="75000"/>
                  </a:schemeClr>
                </a:solidFill>
                <a:effectLst>
                  <a:outerShdw blurRad="38100" dist="38100" dir="2700000" algn="tl">
                    <a:srgbClr val="000000">
                      <a:alpha val="43137"/>
                    </a:srgbClr>
                  </a:outerShdw>
                </a:effectLst>
              </a:rPr>
              <a:t>71% of all asylum seekers were granted international protection in Malta</a:t>
            </a:r>
            <a:endParaRPr lang="en-US" sz="2800" dirty="0">
              <a:solidFill>
                <a:schemeClr val="accent6">
                  <a:lumMod val="75000"/>
                </a:schemeClr>
              </a:solidFill>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2437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4000" dirty="0" smtClean="0">
                <a:solidFill>
                  <a:schemeClr val="accent6">
                    <a:lumMod val="75000"/>
                  </a:schemeClr>
                </a:solidFill>
                <a:effectLst>
                  <a:outerShdw blurRad="38100" dist="38100" dir="2700000" algn="tl">
                    <a:srgbClr val="000000">
                      <a:alpha val="43137"/>
                    </a:srgbClr>
                  </a:outerShdw>
                </a:effectLst>
              </a:rPr>
              <a:t>What KOPIN does</a:t>
            </a:r>
            <a:endParaRPr lang="en-US" sz="4000" dirty="0">
              <a:solidFill>
                <a:schemeClr val="accent6">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219200"/>
            <a:ext cx="8229600" cy="4906963"/>
          </a:xfrm>
        </p:spPr>
        <p:txBody>
          <a:bodyPr>
            <a:normAutofit/>
          </a:bodyPr>
          <a:lstStyle/>
          <a:p>
            <a:r>
              <a:rPr lang="en-US" sz="2400" dirty="0" smtClean="0">
                <a:solidFill>
                  <a:schemeClr val="tx2">
                    <a:lumMod val="75000"/>
                  </a:schemeClr>
                </a:solidFill>
                <a:effectLst>
                  <a:outerShdw blurRad="38100" dist="38100" dir="2700000" algn="tl">
                    <a:srgbClr val="000000">
                      <a:alpha val="43137"/>
                    </a:srgbClr>
                  </a:outerShdw>
                </a:effectLst>
              </a:rPr>
              <a:t>ERF Project – </a:t>
            </a:r>
            <a:r>
              <a:rPr lang="en-US" sz="2400" i="1" dirty="0" smtClean="0">
                <a:solidFill>
                  <a:schemeClr val="tx2">
                    <a:lumMod val="75000"/>
                  </a:schemeClr>
                </a:solidFill>
                <a:effectLst>
                  <a:outerShdw blurRad="38100" dist="38100" dir="2700000" algn="tl">
                    <a:srgbClr val="000000">
                      <a:alpha val="43137"/>
                    </a:srgbClr>
                  </a:outerShdw>
                </a:effectLst>
              </a:rPr>
              <a:t>Empowerment &amp; Self-Reliance of </a:t>
            </a:r>
            <a:r>
              <a:rPr lang="en-US" sz="2400" i="1" dirty="0">
                <a:solidFill>
                  <a:schemeClr val="tx2">
                    <a:lumMod val="75000"/>
                  </a:schemeClr>
                </a:solidFill>
                <a:effectLst>
                  <a:outerShdw blurRad="38100" dist="38100" dir="2700000" algn="tl">
                    <a:srgbClr val="000000">
                      <a:alpha val="43137"/>
                    </a:srgbClr>
                  </a:outerShdw>
                </a:effectLst>
              </a:rPr>
              <a:t>W</a:t>
            </a:r>
            <a:r>
              <a:rPr lang="en-US" sz="2400" i="1" dirty="0" smtClean="0">
                <a:solidFill>
                  <a:schemeClr val="tx2">
                    <a:lumMod val="75000"/>
                  </a:schemeClr>
                </a:solidFill>
                <a:effectLst>
                  <a:outerShdw blurRad="38100" dist="38100" dir="2700000" algn="tl">
                    <a:srgbClr val="000000">
                      <a:alpha val="43137"/>
                    </a:srgbClr>
                  </a:outerShdw>
                </a:effectLst>
              </a:rPr>
              <a:t>omen Refugees in Malta 2011 – 2013</a:t>
            </a:r>
          </a:p>
          <a:p>
            <a:r>
              <a:rPr lang="en-US" sz="2400" i="1" dirty="0" smtClean="0">
                <a:solidFill>
                  <a:schemeClr val="tx2">
                    <a:lumMod val="75000"/>
                  </a:schemeClr>
                </a:solidFill>
                <a:effectLst>
                  <a:outerShdw blurRad="38100" dist="38100" dir="2700000" algn="tl">
                    <a:srgbClr val="000000">
                      <a:alpha val="43137"/>
                    </a:srgbClr>
                  </a:outerShdw>
                </a:effectLst>
              </a:rPr>
              <a:t>Befriend </a:t>
            </a:r>
            <a:r>
              <a:rPr lang="en-US" sz="2400" dirty="0" err="1" smtClean="0">
                <a:solidFill>
                  <a:schemeClr val="tx2">
                    <a:lumMod val="75000"/>
                  </a:schemeClr>
                </a:solidFill>
                <a:effectLst>
                  <a:outerShdw blurRad="38100" dist="38100" dir="2700000" algn="tl">
                    <a:srgbClr val="000000">
                      <a:alpha val="43137"/>
                    </a:srgbClr>
                  </a:outerShdw>
                </a:effectLst>
              </a:rPr>
              <a:t>Programme</a:t>
            </a:r>
            <a:r>
              <a:rPr lang="en-US" sz="2400" i="1" dirty="0" smtClean="0">
                <a:solidFill>
                  <a:schemeClr val="tx2">
                    <a:lumMod val="75000"/>
                  </a:schemeClr>
                </a:solidFill>
                <a:effectLst>
                  <a:outerShdw blurRad="38100" dist="38100" dir="2700000" algn="tl">
                    <a:srgbClr val="000000">
                      <a:alpha val="43137"/>
                    </a:srgbClr>
                  </a:outerShdw>
                </a:effectLst>
              </a:rPr>
              <a:t> </a:t>
            </a:r>
            <a:r>
              <a:rPr lang="en-US" sz="2400" dirty="0" smtClean="0">
                <a:solidFill>
                  <a:schemeClr val="tx2">
                    <a:lumMod val="75000"/>
                  </a:schemeClr>
                </a:solidFill>
                <a:effectLst>
                  <a:outerShdw blurRad="38100" dist="38100" dir="2700000" algn="tl">
                    <a:srgbClr val="000000">
                      <a:alpha val="43137"/>
                    </a:srgbClr>
                  </a:outerShdw>
                </a:effectLst>
              </a:rPr>
              <a:t>– UNHCR</a:t>
            </a:r>
          </a:p>
          <a:p>
            <a:r>
              <a:rPr lang="en-US" sz="2400" i="1" dirty="0" smtClean="0">
                <a:solidFill>
                  <a:schemeClr val="tx2">
                    <a:lumMod val="75000"/>
                  </a:schemeClr>
                </a:solidFill>
                <a:effectLst>
                  <a:outerShdw blurRad="38100" dist="38100" dir="2700000" algn="tl">
                    <a:srgbClr val="000000">
                      <a:alpha val="43137"/>
                    </a:srgbClr>
                  </a:outerShdw>
                </a:effectLst>
              </a:rPr>
              <a:t>Not Just Numbers </a:t>
            </a:r>
            <a:r>
              <a:rPr lang="en-US" sz="2400" dirty="0" smtClean="0">
                <a:solidFill>
                  <a:schemeClr val="tx2">
                    <a:lumMod val="75000"/>
                  </a:schemeClr>
                </a:solidFill>
                <a:effectLst>
                  <a:outerShdw blurRad="38100" dist="38100" dir="2700000" algn="tl">
                    <a:srgbClr val="000000">
                      <a:alpha val="43137"/>
                    </a:srgbClr>
                  </a:outerShdw>
                </a:effectLst>
              </a:rPr>
              <a:t>Toolkit – UNHCR</a:t>
            </a:r>
          </a:p>
          <a:p>
            <a:r>
              <a:rPr lang="en-US" sz="2400" dirty="0" smtClean="0">
                <a:solidFill>
                  <a:schemeClr val="tx2">
                    <a:lumMod val="75000"/>
                  </a:schemeClr>
                </a:solidFill>
                <a:effectLst>
                  <a:outerShdw blurRad="38100" dist="38100" dir="2700000" algn="tl">
                    <a:srgbClr val="000000">
                      <a:alpha val="43137"/>
                    </a:srgbClr>
                  </a:outerShdw>
                </a:effectLst>
              </a:rPr>
              <a:t>Support within Open </a:t>
            </a:r>
            <a:r>
              <a:rPr lang="en-US" sz="2400" dirty="0" err="1" smtClean="0">
                <a:solidFill>
                  <a:schemeClr val="tx2">
                    <a:lumMod val="75000"/>
                  </a:schemeClr>
                </a:solidFill>
                <a:effectLst>
                  <a:outerShdw blurRad="38100" dist="38100" dir="2700000" algn="tl">
                    <a:srgbClr val="000000">
                      <a:alpha val="43137"/>
                    </a:srgbClr>
                  </a:outerShdw>
                </a:effectLst>
              </a:rPr>
              <a:t>Centres</a:t>
            </a:r>
            <a:r>
              <a:rPr lang="en-US" sz="2400" dirty="0" smtClean="0">
                <a:solidFill>
                  <a:schemeClr val="tx2">
                    <a:lumMod val="75000"/>
                  </a:schemeClr>
                </a:solidFill>
                <a:effectLst>
                  <a:outerShdw blurRad="38100" dist="38100" dir="2700000" algn="tl">
                    <a:srgbClr val="000000">
                      <a:alpha val="43137"/>
                    </a:srgbClr>
                  </a:outerShdw>
                </a:effectLst>
              </a:rPr>
              <a:t> – English, Maltese, Homework Support, etc.</a:t>
            </a:r>
          </a:p>
          <a:p>
            <a:r>
              <a:rPr lang="en-US" sz="2400" i="1" dirty="0" smtClean="0">
                <a:solidFill>
                  <a:schemeClr val="tx2">
                    <a:lumMod val="75000"/>
                  </a:schemeClr>
                </a:solidFill>
                <a:effectLst>
                  <a:outerShdw blurRad="38100" dist="38100" dir="2700000" algn="tl">
                    <a:srgbClr val="000000">
                      <a:alpha val="43137"/>
                    </a:srgbClr>
                  </a:outerShdw>
                </a:effectLst>
              </a:rPr>
              <a:t>Destination Unknown Campaign </a:t>
            </a:r>
            <a:r>
              <a:rPr lang="en-US" sz="2400" dirty="0" smtClean="0">
                <a:solidFill>
                  <a:schemeClr val="tx2">
                    <a:lumMod val="75000"/>
                  </a:schemeClr>
                </a:solidFill>
                <a:effectLst>
                  <a:outerShdw blurRad="38100" dist="38100" dir="2700000" algn="tl">
                    <a:srgbClr val="000000">
                      <a:alpha val="43137"/>
                    </a:srgbClr>
                  </a:outerShdw>
                </a:effectLst>
              </a:rPr>
              <a:t>– Terre des </a:t>
            </a:r>
            <a:r>
              <a:rPr lang="en-US" sz="2400" dirty="0" err="1" smtClean="0">
                <a:solidFill>
                  <a:schemeClr val="tx2">
                    <a:lumMod val="75000"/>
                  </a:schemeClr>
                </a:solidFill>
                <a:effectLst>
                  <a:outerShdw blurRad="38100" dist="38100" dir="2700000" algn="tl">
                    <a:srgbClr val="000000">
                      <a:alpha val="43137"/>
                    </a:srgbClr>
                  </a:outerShdw>
                </a:effectLst>
              </a:rPr>
              <a:t>Hommes</a:t>
            </a:r>
            <a:r>
              <a:rPr lang="en-US" sz="2400" dirty="0" smtClean="0">
                <a:solidFill>
                  <a:schemeClr val="tx2">
                    <a:lumMod val="75000"/>
                  </a:schemeClr>
                </a:solidFill>
                <a:effectLst>
                  <a:outerShdw blurRad="38100" dist="38100" dir="2700000" algn="tl">
                    <a:srgbClr val="000000">
                      <a:alpha val="43137"/>
                    </a:srgbClr>
                  </a:outerShdw>
                </a:effectLst>
              </a:rPr>
              <a:t> International Federation</a:t>
            </a:r>
          </a:p>
          <a:p>
            <a:r>
              <a:rPr lang="en-US" sz="2400" dirty="0" smtClean="0">
                <a:solidFill>
                  <a:schemeClr val="tx2">
                    <a:lumMod val="75000"/>
                  </a:schemeClr>
                </a:solidFill>
                <a:effectLst>
                  <a:outerShdw blurRad="38100" dist="38100" dir="2700000" algn="tl">
                    <a:srgbClr val="000000">
                      <a:alpha val="43137"/>
                    </a:srgbClr>
                  </a:outerShdw>
                </a:effectLst>
              </a:rPr>
              <a:t>Advocacy through migration NGOs Network</a:t>
            </a:r>
          </a:p>
          <a:p>
            <a:r>
              <a:rPr lang="en-US" sz="2400" dirty="0" smtClean="0">
                <a:solidFill>
                  <a:schemeClr val="tx2">
                    <a:lumMod val="75000"/>
                  </a:schemeClr>
                </a:solidFill>
                <a:effectLst>
                  <a:outerShdw blurRad="38100" dist="38100" dir="2700000" algn="tl">
                    <a:srgbClr val="000000">
                      <a:alpha val="43137"/>
                    </a:srgbClr>
                  </a:outerShdw>
                </a:effectLst>
              </a:rPr>
              <a:t>Training for Midwives</a:t>
            </a:r>
          </a:p>
          <a:p>
            <a:r>
              <a:rPr lang="en-US" sz="2400" dirty="0" smtClean="0">
                <a:solidFill>
                  <a:schemeClr val="tx2">
                    <a:lumMod val="75000"/>
                  </a:schemeClr>
                </a:solidFill>
                <a:effectLst>
                  <a:outerShdw blurRad="38100" dist="38100" dir="2700000" algn="tl">
                    <a:srgbClr val="000000">
                      <a:alpha val="43137"/>
                    </a:srgbClr>
                  </a:outerShdw>
                </a:effectLst>
              </a:rPr>
              <a:t>Sexual &amp; Reproductive Health for women and families</a:t>
            </a:r>
          </a:p>
          <a:p>
            <a:endParaRPr lang="en-US" sz="2400" dirty="0">
              <a:solidFill>
                <a:schemeClr val="tx2">
                  <a:lumMod val="75000"/>
                </a:schemeClr>
              </a:solidFill>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7274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44562"/>
          </a:xfrm>
        </p:spPr>
        <p:txBody>
          <a:bodyPr>
            <a:normAutofit/>
          </a:bodyPr>
          <a:lstStyle/>
          <a:p>
            <a:r>
              <a:rPr lang="en-US" sz="4000" dirty="0" smtClean="0">
                <a:solidFill>
                  <a:schemeClr val="tx2">
                    <a:lumMod val="75000"/>
                  </a:schemeClr>
                </a:solidFill>
                <a:effectLst>
                  <a:outerShdw blurRad="38100" dist="38100" dir="2700000" algn="tl">
                    <a:srgbClr val="000000">
                      <a:alpha val="43137"/>
                    </a:srgbClr>
                  </a:outerShdw>
                </a:effectLst>
              </a:rPr>
              <a:t>Good Practices in Malta</a:t>
            </a:r>
            <a:endParaRPr lang="en-US" sz="4000" dirty="0">
              <a:solidFill>
                <a:schemeClr val="tx2">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066800"/>
            <a:ext cx="8229600" cy="5059363"/>
          </a:xfrm>
        </p:spPr>
        <p:txBody>
          <a:bodyPr>
            <a:normAutofit/>
          </a:bodyPr>
          <a:lstStyle/>
          <a:p>
            <a:r>
              <a:rPr lang="en-US" sz="2800" dirty="0" smtClean="0">
                <a:solidFill>
                  <a:schemeClr val="accent6">
                    <a:lumMod val="75000"/>
                  </a:schemeClr>
                </a:solidFill>
                <a:effectLst>
                  <a:outerShdw blurRad="38100" dist="38100" dir="2700000" algn="tl">
                    <a:srgbClr val="000000">
                      <a:alpha val="43137"/>
                    </a:srgbClr>
                  </a:outerShdw>
                </a:effectLst>
              </a:rPr>
              <a:t>English &amp; Maltese language classes given to migrants by volunteers (KOPIN, Integra Foundation, OFD)</a:t>
            </a:r>
          </a:p>
          <a:p>
            <a:r>
              <a:rPr lang="en-US" sz="2800" dirty="0" smtClean="0">
                <a:solidFill>
                  <a:schemeClr val="accent6">
                    <a:lumMod val="75000"/>
                  </a:schemeClr>
                </a:solidFill>
                <a:effectLst>
                  <a:outerShdw blurRad="38100" dist="38100" dir="2700000" algn="tl">
                    <a:srgbClr val="000000">
                      <a:alpha val="43137"/>
                    </a:srgbClr>
                  </a:outerShdw>
                </a:effectLst>
              </a:rPr>
              <a:t>Activities &amp; Support in detention (Integra Foundation)</a:t>
            </a:r>
          </a:p>
          <a:p>
            <a:r>
              <a:rPr lang="en-US" sz="2800" dirty="0" smtClean="0">
                <a:solidFill>
                  <a:schemeClr val="accent6">
                    <a:lumMod val="75000"/>
                  </a:schemeClr>
                </a:solidFill>
                <a:effectLst>
                  <a:outerShdw blurRad="38100" dist="38100" dir="2700000" algn="tl">
                    <a:srgbClr val="000000">
                      <a:alpha val="43137"/>
                    </a:srgbClr>
                  </a:outerShdw>
                </a:effectLst>
              </a:rPr>
              <a:t>Legal Assistance, Psycho-Social support (JRS Malta)</a:t>
            </a:r>
          </a:p>
          <a:p>
            <a:r>
              <a:rPr lang="en-US" sz="2800" dirty="0" smtClean="0">
                <a:solidFill>
                  <a:schemeClr val="accent6">
                    <a:lumMod val="75000"/>
                  </a:schemeClr>
                </a:solidFill>
                <a:effectLst>
                  <a:outerShdw blurRad="38100" dist="38100" dir="2700000" algn="tl">
                    <a:srgbClr val="000000">
                      <a:alpha val="43137"/>
                    </a:srgbClr>
                  </a:outerShdw>
                </a:effectLst>
              </a:rPr>
              <a:t>Cultural Mediators, Education &amp; Training (Migrant Health Unit)</a:t>
            </a:r>
          </a:p>
          <a:p>
            <a:pPr lvl="0"/>
            <a:r>
              <a:rPr lang="en-US" sz="2800" i="1" dirty="0">
                <a:solidFill>
                  <a:schemeClr val="accent6">
                    <a:lumMod val="75000"/>
                  </a:schemeClr>
                </a:solidFill>
                <a:effectLst>
                  <a:outerShdw blurRad="38100" dist="38100" dir="2700000" algn="tl">
                    <a:srgbClr val="000000">
                      <a:alpha val="43137"/>
                    </a:srgbClr>
                  </a:outerShdw>
                </a:effectLst>
              </a:rPr>
              <a:t>Induction Centre </a:t>
            </a:r>
            <a:r>
              <a:rPr lang="en-US" sz="2800" dirty="0">
                <a:solidFill>
                  <a:schemeClr val="accent6">
                    <a:lumMod val="75000"/>
                  </a:schemeClr>
                </a:solidFill>
                <a:effectLst>
                  <a:outerShdw blurRad="38100" dist="38100" dir="2700000" algn="tl">
                    <a:srgbClr val="000000">
                      <a:alpha val="43137"/>
                    </a:srgbClr>
                  </a:outerShdw>
                </a:effectLst>
              </a:rPr>
              <a:t>for Third Country National children attending Maltese schools – overcome language barrier</a:t>
            </a:r>
          </a:p>
          <a:p>
            <a:endParaRPr lang="en-US" sz="2800" dirty="0" smtClean="0">
              <a:solidFill>
                <a:schemeClr val="accent6">
                  <a:lumMod val="75000"/>
                </a:schemeClr>
              </a:solidFill>
              <a:effectLst>
                <a:outerShdw blurRad="38100" dist="38100" dir="2700000" algn="tl">
                  <a:srgbClr val="000000">
                    <a:alpha val="43137"/>
                  </a:srgbClr>
                </a:outerShdw>
              </a:effectLst>
            </a:endParaRPr>
          </a:p>
          <a:p>
            <a:pPr marL="0" indent="0">
              <a:buNone/>
            </a:pPr>
            <a:endParaRPr lang="en-US" sz="2800" dirty="0">
              <a:solidFill>
                <a:schemeClr val="accent6">
                  <a:lumMod val="75000"/>
                </a:schemeClr>
              </a:solidFill>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2971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4000" dirty="0" smtClean="0">
                <a:solidFill>
                  <a:schemeClr val="accent6">
                    <a:lumMod val="75000"/>
                  </a:schemeClr>
                </a:solidFill>
                <a:effectLst>
                  <a:outerShdw blurRad="38100" dist="38100" dir="2700000" algn="tl">
                    <a:srgbClr val="000000">
                      <a:alpha val="43137"/>
                    </a:srgbClr>
                  </a:outerShdw>
                </a:effectLst>
              </a:rPr>
              <a:t>Integration Policy?</a:t>
            </a:r>
            <a:endParaRPr lang="en-US" sz="4000" dirty="0">
              <a:solidFill>
                <a:schemeClr val="accent6">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371600"/>
            <a:ext cx="8229600" cy="4754563"/>
          </a:xfrm>
        </p:spPr>
        <p:txBody>
          <a:bodyPr>
            <a:normAutofit/>
          </a:bodyPr>
          <a:lstStyle/>
          <a:p>
            <a:endParaRPr lang="en-US" sz="2800" dirty="0" smtClean="0">
              <a:solidFill>
                <a:schemeClr val="tx2">
                  <a:lumMod val="75000"/>
                </a:schemeClr>
              </a:solidFill>
              <a:effectLst>
                <a:outerShdw blurRad="38100" dist="38100" dir="2700000" algn="tl">
                  <a:srgbClr val="000000">
                    <a:alpha val="43137"/>
                  </a:srgbClr>
                </a:outerShdw>
              </a:effectLst>
            </a:endParaRPr>
          </a:p>
          <a:p>
            <a:r>
              <a:rPr lang="en-US" sz="2800" dirty="0" smtClean="0">
                <a:solidFill>
                  <a:schemeClr val="tx2">
                    <a:lumMod val="75000"/>
                  </a:schemeClr>
                </a:solidFill>
                <a:effectLst>
                  <a:outerShdw blurRad="38100" dist="38100" dir="2700000" algn="tl">
                    <a:srgbClr val="000000">
                      <a:alpha val="43137"/>
                    </a:srgbClr>
                  </a:outerShdw>
                </a:effectLst>
              </a:rPr>
              <a:t>Lack of comprehensive policy for integration of Third Country Nationals</a:t>
            </a:r>
          </a:p>
          <a:p>
            <a:r>
              <a:rPr lang="en-US" sz="2800" dirty="0" smtClean="0">
                <a:solidFill>
                  <a:schemeClr val="tx2">
                    <a:lumMod val="75000"/>
                  </a:schemeClr>
                </a:solidFill>
                <a:effectLst>
                  <a:outerShdw blurRad="38100" dist="38100" dir="2700000" algn="tl">
                    <a:srgbClr val="000000">
                      <a:alpha val="43137"/>
                    </a:srgbClr>
                  </a:outerShdw>
                </a:effectLst>
              </a:rPr>
              <a:t>No Government Agency responsible for the implementation of integration measures  – AWAS is a ‘pre-integration’ agency</a:t>
            </a:r>
          </a:p>
          <a:p>
            <a:r>
              <a:rPr lang="en-US" sz="2800" dirty="0" smtClean="0">
                <a:solidFill>
                  <a:schemeClr val="tx2">
                    <a:lumMod val="75000"/>
                  </a:schemeClr>
                </a:solidFill>
                <a:effectLst>
                  <a:outerShdw blurRad="38100" dist="38100" dir="2700000" algn="tl">
                    <a:srgbClr val="000000">
                      <a:alpha val="43137"/>
                    </a:srgbClr>
                  </a:outerShdw>
                </a:effectLst>
              </a:rPr>
              <a:t>Services provided by CSOs, ETC</a:t>
            </a:r>
          </a:p>
          <a:p>
            <a:r>
              <a:rPr lang="en-US" sz="2800" dirty="0" smtClean="0">
                <a:solidFill>
                  <a:schemeClr val="tx2">
                    <a:lumMod val="75000"/>
                  </a:schemeClr>
                </a:solidFill>
                <a:effectLst>
                  <a:outerShdw blurRad="38100" dist="38100" dir="2700000" algn="tl">
                    <a:srgbClr val="000000">
                      <a:alpha val="43137"/>
                    </a:srgbClr>
                  </a:outerShdw>
                </a:effectLst>
              </a:rPr>
              <a:t>No Policy on access to health &amp; social welfare for THP &amp; Rejected asylum seekers</a:t>
            </a:r>
          </a:p>
          <a:p>
            <a:pPr marL="0" indent="0">
              <a:buNone/>
            </a:pPr>
            <a:endParaRPr lang="en-US" sz="2400" dirty="0" smtClean="0">
              <a:solidFill>
                <a:schemeClr val="tx2">
                  <a:lumMod val="75000"/>
                </a:schemeClr>
              </a:solidFill>
              <a:effectLst>
                <a:outerShdw blurRad="38100" dist="38100" dir="2700000" algn="tl">
                  <a:srgbClr val="000000">
                    <a:alpha val="43137"/>
                  </a:srgbClr>
                </a:outerShdw>
              </a:effectLst>
            </a:endParaRPr>
          </a:p>
          <a:p>
            <a:endParaRPr lang="en-US" sz="2400" dirty="0">
              <a:solidFill>
                <a:schemeClr val="tx2">
                  <a:lumMod val="75000"/>
                </a:schemeClr>
              </a:solidFill>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199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47800"/>
            <a:ext cx="8229600" cy="1143000"/>
          </a:xfrm>
        </p:spPr>
        <p:txBody>
          <a:bodyPr>
            <a:normAutofit/>
          </a:bodyPr>
          <a:lstStyle/>
          <a:p>
            <a:r>
              <a:rPr lang="en-US" sz="4000" dirty="0" smtClean="0">
                <a:solidFill>
                  <a:schemeClr val="tx2">
                    <a:lumMod val="75000"/>
                  </a:schemeClr>
                </a:solidFill>
                <a:effectLst>
                  <a:outerShdw blurRad="38100" dist="38100" dir="2700000" algn="tl">
                    <a:srgbClr val="000000">
                      <a:alpha val="43137"/>
                    </a:srgbClr>
                  </a:outerShdw>
                </a:effectLst>
              </a:rPr>
              <a:t>Thank you!</a:t>
            </a:r>
            <a:endParaRPr lang="en-US" sz="4000" dirty="0">
              <a:solidFill>
                <a:schemeClr val="tx2">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514600"/>
            <a:ext cx="8229600" cy="3611563"/>
          </a:xfrm>
        </p:spPr>
        <p:txBody>
          <a:bodyPr>
            <a:normAutofit/>
          </a:bodyPr>
          <a:lstStyle/>
          <a:p>
            <a:pPr marL="0" indent="0" algn="ctr">
              <a:buNone/>
            </a:pPr>
            <a:endParaRPr lang="en-US" sz="2400" dirty="0" smtClean="0">
              <a:solidFill>
                <a:schemeClr val="accent6">
                  <a:lumMod val="75000"/>
                </a:schemeClr>
              </a:solidFill>
              <a:effectLst>
                <a:outerShdw blurRad="38100" dist="38100" dir="2700000" algn="tl">
                  <a:srgbClr val="000000">
                    <a:alpha val="43137"/>
                  </a:srgbClr>
                </a:outerShdw>
              </a:effectLst>
            </a:endParaRPr>
          </a:p>
          <a:p>
            <a:pPr marL="0" indent="0" algn="ctr">
              <a:buNone/>
            </a:pPr>
            <a:r>
              <a:rPr lang="en-US" sz="2400" dirty="0" smtClean="0">
                <a:solidFill>
                  <a:schemeClr val="accent6">
                    <a:lumMod val="75000"/>
                  </a:schemeClr>
                </a:solidFill>
                <a:effectLst>
                  <a:outerShdw blurRad="38100" dist="38100" dir="2700000" algn="tl">
                    <a:srgbClr val="000000">
                      <a:alpha val="43137"/>
                    </a:srgbClr>
                  </a:outerShdw>
                </a:effectLst>
              </a:rPr>
              <a:t>Federica Di Giulio</a:t>
            </a:r>
          </a:p>
          <a:p>
            <a:pPr marL="0" indent="0" algn="ctr">
              <a:buNone/>
            </a:pPr>
            <a:r>
              <a:rPr lang="en-US" sz="2400" dirty="0" smtClean="0">
                <a:solidFill>
                  <a:schemeClr val="tx2">
                    <a:lumMod val="75000"/>
                  </a:schemeClr>
                </a:solidFill>
                <a:effectLst>
                  <a:outerShdw blurRad="38100" dist="38100" dir="2700000" algn="tl">
                    <a:srgbClr val="000000">
                      <a:alpha val="43137"/>
                    </a:srgbClr>
                  </a:outerShdw>
                </a:effectLst>
              </a:rPr>
              <a:t>federica.digiulio@kopin.org</a:t>
            </a:r>
          </a:p>
          <a:p>
            <a:pPr marL="0" indent="0" algn="ctr">
              <a:buNone/>
            </a:pPr>
            <a:endParaRPr lang="en-US" sz="2400" dirty="0" smtClean="0">
              <a:solidFill>
                <a:schemeClr val="tx2">
                  <a:lumMod val="75000"/>
                </a:schemeClr>
              </a:solidFill>
              <a:effectLst>
                <a:outerShdw blurRad="38100" dist="38100" dir="2700000" algn="tl">
                  <a:srgbClr val="000000">
                    <a:alpha val="43137"/>
                  </a:srgbClr>
                </a:outerShdw>
              </a:effectLst>
            </a:endParaRPr>
          </a:p>
          <a:p>
            <a:pPr marL="0" indent="0" algn="ctr">
              <a:buNone/>
            </a:pPr>
            <a:r>
              <a:rPr lang="en-US" sz="2400" dirty="0" smtClean="0">
                <a:solidFill>
                  <a:schemeClr val="accent6">
                    <a:lumMod val="75000"/>
                  </a:schemeClr>
                </a:solidFill>
                <a:effectLst>
                  <a:outerShdw blurRad="38100" dist="38100" dir="2700000" algn="tl">
                    <a:srgbClr val="000000">
                      <a:alpha val="43137"/>
                    </a:srgbClr>
                  </a:outerShdw>
                </a:effectLst>
              </a:rPr>
              <a:t>KOPIN Malta</a:t>
            </a:r>
          </a:p>
          <a:p>
            <a:pPr marL="0" indent="0" algn="ctr">
              <a:buNone/>
            </a:pPr>
            <a:r>
              <a:rPr lang="en-US" sz="2400" dirty="0" smtClean="0">
                <a:solidFill>
                  <a:schemeClr val="tx2">
                    <a:lumMod val="75000"/>
                  </a:schemeClr>
                </a:solidFill>
                <a:effectLst>
                  <a:outerShdw blurRad="38100" dist="38100" dir="2700000" algn="tl">
                    <a:srgbClr val="000000">
                      <a:alpha val="43137"/>
                    </a:srgbClr>
                  </a:outerShdw>
                </a:effectLst>
              </a:rPr>
              <a:t>www.kopin.org</a:t>
            </a:r>
            <a:endParaRPr lang="en-US" sz="2400" dirty="0" smtClean="0">
              <a:solidFill>
                <a:schemeClr val="accent6">
                  <a:lumMod val="75000"/>
                </a:schemeClr>
              </a:solidFill>
              <a:effectLst>
                <a:outerShdw blurRad="38100" dist="38100" dir="2700000" algn="tl">
                  <a:srgbClr val="000000">
                    <a:alpha val="43137"/>
                  </a:srgbClr>
                </a:outerShdw>
              </a:effectLst>
            </a:endParaRPr>
          </a:p>
          <a:p>
            <a:pPr marL="0" indent="0" algn="ctr">
              <a:buNone/>
            </a:pPr>
            <a:endParaRPr lang="en-US" sz="2800" dirty="0" smtClean="0">
              <a:solidFill>
                <a:schemeClr val="accent6">
                  <a:lumMod val="75000"/>
                </a:schemeClr>
              </a:solidFill>
              <a:effectLst>
                <a:outerShdw blurRad="38100" dist="38100" dir="2700000" algn="tl">
                  <a:srgbClr val="000000">
                    <a:alpha val="43137"/>
                  </a:srgbClr>
                </a:outerShdw>
              </a:effectLs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852" y="457200"/>
            <a:ext cx="1963305"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609600"/>
            <a:ext cx="2115090" cy="78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665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4000" dirty="0" smtClean="0">
                <a:solidFill>
                  <a:schemeClr val="tx2">
                    <a:lumMod val="50000"/>
                  </a:schemeClr>
                </a:solidFill>
                <a:effectLst>
                  <a:outerShdw blurRad="38100" dist="38100" dir="2700000" algn="tl">
                    <a:srgbClr val="000000">
                      <a:alpha val="43137"/>
                    </a:srgbClr>
                  </a:outerShdw>
                </a:effectLst>
              </a:rPr>
              <a:t>Who we are &amp; What we do:</a:t>
            </a:r>
            <a:endParaRPr lang="en-US" sz="4000" dirty="0">
              <a:solidFill>
                <a:schemeClr val="tx2">
                  <a:lumMod val="50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00201"/>
            <a:ext cx="8229600" cy="4191000"/>
          </a:xfrm>
        </p:spPr>
        <p:txBody>
          <a:bodyPr/>
          <a:lstStyle/>
          <a:p>
            <a:endParaRPr lang="en-US" dirty="0" smtClean="0">
              <a:solidFill>
                <a:schemeClr val="tx2">
                  <a:lumMod val="75000"/>
                </a:schemeClr>
              </a:solidFill>
            </a:endParaRPr>
          </a:p>
          <a:p>
            <a:r>
              <a:rPr lang="en-US" dirty="0" smtClean="0">
                <a:solidFill>
                  <a:schemeClr val="accent6">
                    <a:lumMod val="75000"/>
                  </a:schemeClr>
                </a:solidFill>
                <a:effectLst>
                  <a:outerShdw blurRad="38100" dist="38100" dir="2700000" algn="tl">
                    <a:srgbClr val="000000">
                      <a:alpha val="43137"/>
                    </a:srgbClr>
                  </a:outerShdw>
                </a:effectLst>
              </a:rPr>
              <a:t>KOPIN is a Maltese non-profit and non-governmental </a:t>
            </a:r>
            <a:r>
              <a:rPr lang="en-US" dirty="0" err="1" smtClean="0">
                <a:solidFill>
                  <a:schemeClr val="accent6">
                    <a:lumMod val="75000"/>
                  </a:schemeClr>
                </a:solidFill>
                <a:effectLst>
                  <a:outerShdw blurRad="38100" dist="38100" dir="2700000" algn="tl">
                    <a:srgbClr val="000000">
                      <a:alpha val="43137"/>
                    </a:srgbClr>
                  </a:outerShdw>
                </a:effectLst>
              </a:rPr>
              <a:t>organisation</a:t>
            </a:r>
            <a:r>
              <a:rPr lang="en-US" dirty="0" smtClean="0">
                <a:solidFill>
                  <a:schemeClr val="accent6">
                    <a:lumMod val="75000"/>
                  </a:schemeClr>
                </a:solidFill>
                <a:effectLst>
                  <a:outerShdw blurRad="38100" dist="38100" dir="2700000" algn="tl">
                    <a:srgbClr val="000000">
                      <a:alpha val="43137"/>
                    </a:srgbClr>
                  </a:outerShdw>
                </a:effectLst>
              </a:rPr>
              <a:t> (NGO)</a:t>
            </a:r>
          </a:p>
          <a:p>
            <a:endParaRPr lang="en-US" dirty="0">
              <a:solidFill>
                <a:schemeClr val="accent6">
                  <a:lumMod val="75000"/>
                </a:schemeClr>
              </a:solidFill>
              <a:effectLst>
                <a:outerShdw blurRad="38100" dist="38100" dir="2700000" algn="tl">
                  <a:srgbClr val="000000">
                    <a:alpha val="43137"/>
                  </a:srgbClr>
                </a:outerShdw>
              </a:effectLst>
            </a:endParaRPr>
          </a:p>
          <a:p>
            <a:r>
              <a:rPr lang="en-US" dirty="0" smtClean="0">
                <a:solidFill>
                  <a:schemeClr val="accent6">
                    <a:lumMod val="75000"/>
                  </a:schemeClr>
                </a:solidFill>
                <a:effectLst>
                  <a:outerShdw blurRad="38100" dist="38100" dir="2700000" algn="tl">
                    <a:srgbClr val="000000">
                      <a:alpha val="43137"/>
                    </a:srgbClr>
                  </a:outerShdw>
                </a:effectLst>
              </a:rPr>
              <a:t>Our mission is to contribute actively to the alleviation of global poverty and social injustice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399" y="5845968"/>
            <a:ext cx="130876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7608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4000" dirty="0" smtClean="0">
                <a:solidFill>
                  <a:schemeClr val="accent6">
                    <a:lumMod val="75000"/>
                  </a:schemeClr>
                </a:solidFill>
                <a:effectLst>
                  <a:outerShdw blurRad="38100" dist="38100" dir="2700000" algn="tl">
                    <a:srgbClr val="000000">
                      <a:alpha val="43137"/>
                    </a:srgbClr>
                  </a:outerShdw>
                </a:effectLst>
              </a:rPr>
              <a:t>KOPIN’s Operations:</a:t>
            </a:r>
            <a:endParaRPr lang="en-US" sz="4000" dirty="0">
              <a:solidFill>
                <a:schemeClr val="accent6">
                  <a:lumMod val="75000"/>
                </a:schemeClr>
              </a:solidFill>
              <a:effectLst>
                <a:outerShdw blurRad="38100" dist="38100" dir="2700000" algn="tl">
                  <a:srgbClr val="000000">
                    <a:alpha val="43137"/>
                  </a:srgbClr>
                </a:outerShdw>
              </a:effectLs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845629"/>
            <a:ext cx="13112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Marcador de contenido"/>
          <p:cNvSpPr>
            <a:spLocks noGrp="1"/>
          </p:cNvSpPr>
          <p:nvPr>
            <p:ph idx="1"/>
          </p:nvPr>
        </p:nvSpPr>
        <p:spPr/>
        <p:txBody>
          <a:bodyPr/>
          <a:lstStyle/>
          <a:p>
            <a:r>
              <a:rPr lang="en-US" dirty="0" smtClean="0">
                <a:solidFill>
                  <a:schemeClr val="tx2">
                    <a:lumMod val="75000"/>
                  </a:schemeClr>
                </a:solidFill>
                <a:effectLst>
                  <a:outerShdw blurRad="38100" dist="38100" dir="2700000" algn="tl">
                    <a:srgbClr val="000000">
                      <a:alpha val="43137"/>
                    </a:srgbClr>
                  </a:outerShdw>
                </a:effectLst>
              </a:rPr>
              <a:t>Migration</a:t>
            </a:r>
          </a:p>
          <a:p>
            <a:endParaRPr lang="en-US" dirty="0">
              <a:solidFill>
                <a:schemeClr val="tx2">
                  <a:lumMod val="75000"/>
                </a:schemeClr>
              </a:solidFill>
              <a:effectLst>
                <a:outerShdw blurRad="38100" dist="38100" dir="2700000" algn="tl">
                  <a:srgbClr val="000000">
                    <a:alpha val="43137"/>
                  </a:srgbClr>
                </a:outerShdw>
              </a:effectLst>
            </a:endParaRPr>
          </a:p>
          <a:p>
            <a:r>
              <a:rPr lang="en-US" dirty="0" smtClean="0">
                <a:solidFill>
                  <a:schemeClr val="tx2">
                    <a:lumMod val="75000"/>
                  </a:schemeClr>
                </a:solidFill>
                <a:effectLst>
                  <a:outerShdw blurRad="38100" dist="38100" dir="2700000" algn="tl">
                    <a:srgbClr val="000000">
                      <a:alpha val="43137"/>
                    </a:srgbClr>
                  </a:outerShdw>
                </a:effectLst>
              </a:rPr>
              <a:t>Child Rights</a:t>
            </a:r>
          </a:p>
          <a:p>
            <a:endParaRPr lang="en-US" dirty="0">
              <a:solidFill>
                <a:schemeClr val="tx2">
                  <a:lumMod val="75000"/>
                </a:schemeClr>
              </a:solidFill>
              <a:effectLst>
                <a:outerShdw blurRad="38100" dist="38100" dir="2700000" algn="tl">
                  <a:srgbClr val="000000">
                    <a:alpha val="43137"/>
                  </a:srgbClr>
                </a:outerShdw>
              </a:effectLst>
            </a:endParaRPr>
          </a:p>
          <a:p>
            <a:r>
              <a:rPr lang="en-US" dirty="0" smtClean="0">
                <a:solidFill>
                  <a:schemeClr val="tx2">
                    <a:lumMod val="75000"/>
                  </a:schemeClr>
                </a:solidFill>
                <a:effectLst>
                  <a:outerShdw blurRad="38100" dist="38100" dir="2700000" algn="tl">
                    <a:srgbClr val="000000">
                      <a:alpha val="43137"/>
                    </a:srgbClr>
                  </a:outerShdw>
                </a:effectLst>
              </a:rPr>
              <a:t>Development Education</a:t>
            </a:r>
          </a:p>
          <a:p>
            <a:pPr marL="0" indent="0">
              <a:buNone/>
            </a:pPr>
            <a:endParaRPr lang="en-US" dirty="0">
              <a:solidFill>
                <a:schemeClr val="tx2">
                  <a:lumMod val="75000"/>
                </a:schemeClr>
              </a:solidFill>
              <a:effectLst>
                <a:outerShdw blurRad="38100" dist="38100" dir="2700000" algn="tl">
                  <a:srgbClr val="000000">
                    <a:alpha val="43137"/>
                  </a:srgbClr>
                </a:outerShdw>
              </a:effectLst>
            </a:endParaRPr>
          </a:p>
          <a:p>
            <a:r>
              <a:rPr lang="en-US" dirty="0" smtClean="0">
                <a:solidFill>
                  <a:schemeClr val="tx2">
                    <a:lumMod val="75000"/>
                  </a:schemeClr>
                </a:solidFill>
                <a:effectLst>
                  <a:outerShdw blurRad="38100" dist="38100" dir="2700000" algn="tl">
                    <a:srgbClr val="000000">
                      <a:alpha val="43137"/>
                    </a:srgbClr>
                  </a:outerShdw>
                </a:effectLst>
              </a:rPr>
              <a:t>International Development Cooperation</a:t>
            </a:r>
            <a:endParaRPr lang="en-US" dirty="0">
              <a:solidFill>
                <a:schemeClr val="tx2">
                  <a:lumMod val="75000"/>
                </a:schemeClr>
              </a:solidFill>
              <a:effectLst>
                <a:outerShdw blurRad="38100" dist="38100" dir="2700000" algn="tl">
                  <a:srgbClr val="000000">
                    <a:alpha val="43137"/>
                  </a:srgbClr>
                </a:outerShdw>
              </a:effectLst>
            </a:endParaRPr>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1295400"/>
            <a:ext cx="4682837"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656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4000" dirty="0" smtClean="0">
                <a:solidFill>
                  <a:schemeClr val="tx2">
                    <a:lumMod val="75000"/>
                  </a:schemeClr>
                </a:solidFill>
                <a:effectLst>
                  <a:outerShdw blurRad="38100" dist="38100" dir="2700000" algn="tl">
                    <a:srgbClr val="000000">
                      <a:alpha val="43137"/>
                    </a:srgbClr>
                  </a:outerShdw>
                </a:effectLst>
              </a:rPr>
              <a:t>Immigration Process</a:t>
            </a:r>
            <a:endParaRPr lang="en-US" sz="4000" dirty="0">
              <a:solidFill>
                <a:schemeClr val="tx2">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371600"/>
            <a:ext cx="8229600" cy="4495800"/>
          </a:xfrm>
        </p:spPr>
        <p:txBody>
          <a:bodyPr>
            <a:normAutofit fontScale="92500" lnSpcReduction="10000"/>
          </a:bodyPr>
          <a:lstStyle/>
          <a:p>
            <a:pPr>
              <a:lnSpc>
                <a:spcPct val="110000"/>
              </a:lnSpc>
            </a:pPr>
            <a:r>
              <a:rPr lang="en-US" sz="2800" dirty="0" smtClean="0">
                <a:solidFill>
                  <a:schemeClr val="accent6">
                    <a:lumMod val="75000"/>
                  </a:schemeClr>
                </a:solidFill>
                <a:effectLst>
                  <a:outerShdw blurRad="38100" dist="38100" dir="2700000" algn="tl">
                    <a:srgbClr val="000000">
                      <a:alpha val="43137"/>
                    </a:srgbClr>
                  </a:outerShdw>
                </a:effectLst>
              </a:rPr>
              <a:t>Upon arrival irregular migrants are handed over to the immigration authorities</a:t>
            </a:r>
          </a:p>
          <a:p>
            <a:pPr marL="0" indent="0">
              <a:lnSpc>
                <a:spcPct val="110000"/>
              </a:lnSpc>
              <a:buNone/>
            </a:pPr>
            <a:endParaRPr lang="en-US" sz="2800" dirty="0" smtClean="0">
              <a:solidFill>
                <a:schemeClr val="accent6">
                  <a:lumMod val="75000"/>
                </a:schemeClr>
              </a:solidFill>
              <a:effectLst>
                <a:outerShdw blurRad="38100" dist="38100" dir="2700000" algn="tl">
                  <a:srgbClr val="000000">
                    <a:alpha val="43137"/>
                  </a:srgbClr>
                </a:outerShdw>
              </a:effectLst>
            </a:endParaRPr>
          </a:p>
          <a:p>
            <a:pPr>
              <a:lnSpc>
                <a:spcPct val="110000"/>
              </a:lnSpc>
            </a:pPr>
            <a:r>
              <a:rPr lang="en-US" sz="2800" dirty="0">
                <a:solidFill>
                  <a:schemeClr val="accent6">
                    <a:lumMod val="75000"/>
                  </a:schemeClr>
                </a:solidFill>
                <a:effectLst>
                  <a:outerShdw blurRad="38100" dist="38100" dir="2700000" algn="tl">
                    <a:srgbClr val="000000">
                      <a:alpha val="43137"/>
                    </a:srgbClr>
                  </a:outerShdw>
                </a:effectLst>
              </a:rPr>
              <a:t>I</a:t>
            </a:r>
            <a:r>
              <a:rPr lang="en-US" sz="2800" dirty="0" smtClean="0">
                <a:solidFill>
                  <a:schemeClr val="accent6">
                    <a:lumMod val="75000"/>
                  </a:schemeClr>
                </a:solidFill>
                <a:effectLst>
                  <a:outerShdw blurRad="38100" dist="38100" dir="2700000" algn="tl">
                    <a:srgbClr val="000000">
                      <a:alpha val="43137"/>
                    </a:srgbClr>
                  </a:outerShdw>
                </a:effectLst>
              </a:rPr>
              <a:t>rregular migrants are subject to administrative detention, up to a maximum of 12 months for asylum seekers and of 18 months for rejected asylum seekers or people not applying for asylum</a:t>
            </a:r>
          </a:p>
          <a:p>
            <a:pPr>
              <a:lnSpc>
                <a:spcPct val="110000"/>
              </a:lnSpc>
            </a:pPr>
            <a:endParaRPr lang="en-US" sz="2800" dirty="0">
              <a:solidFill>
                <a:schemeClr val="accent6">
                  <a:lumMod val="75000"/>
                </a:schemeClr>
              </a:solidFill>
              <a:effectLst>
                <a:outerShdw blurRad="38100" dist="38100" dir="2700000" algn="tl">
                  <a:srgbClr val="000000">
                    <a:alpha val="43137"/>
                  </a:srgbClr>
                </a:outerShdw>
              </a:effectLst>
            </a:endParaRPr>
          </a:p>
          <a:p>
            <a:pPr>
              <a:lnSpc>
                <a:spcPct val="110000"/>
              </a:lnSpc>
            </a:pPr>
            <a:r>
              <a:rPr lang="en-US" sz="2800" dirty="0" smtClean="0">
                <a:solidFill>
                  <a:schemeClr val="accent6">
                    <a:lumMod val="75000"/>
                  </a:schemeClr>
                </a:solidFill>
                <a:effectLst>
                  <a:outerShdw blurRad="38100" dist="38100" dir="2700000" algn="tl">
                    <a:srgbClr val="000000">
                      <a:alpha val="43137"/>
                    </a:srgbClr>
                  </a:outerShdw>
                </a:effectLst>
              </a:rPr>
              <a:t>Vulnerability &amp; Age assessment carried out by AWAS – Agency for the Welfare of Asylum Seekers</a:t>
            </a:r>
            <a:endParaRPr lang="en-US" sz="2800" dirty="0">
              <a:solidFill>
                <a:schemeClr val="accent6">
                  <a:lumMod val="75000"/>
                </a:schemeClr>
              </a:solidFill>
              <a:effectLst>
                <a:outerShdw blurRad="38100" dist="38100" dir="2700000" algn="tl">
                  <a:srgbClr val="000000">
                    <a:alpha val="43137"/>
                  </a:srgbClr>
                </a:outerShdw>
              </a:effectLst>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2131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4000" dirty="0" smtClean="0">
                <a:solidFill>
                  <a:schemeClr val="tx2">
                    <a:lumMod val="75000"/>
                  </a:schemeClr>
                </a:solidFill>
                <a:effectLst>
                  <a:outerShdw blurRad="38100" dist="38100" dir="2700000" algn="tl">
                    <a:srgbClr val="000000">
                      <a:alpha val="43137"/>
                    </a:srgbClr>
                  </a:outerShdw>
                </a:effectLst>
              </a:rPr>
              <a:t>Types of Protection in Malta:</a:t>
            </a:r>
            <a:endParaRPr lang="en-US" sz="4000" dirty="0">
              <a:solidFill>
                <a:schemeClr val="tx2">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a:bodyPr>
          <a:lstStyle/>
          <a:p>
            <a:r>
              <a:rPr lang="en-US" sz="2800" dirty="0" smtClean="0">
                <a:solidFill>
                  <a:schemeClr val="accent6">
                    <a:lumMod val="75000"/>
                  </a:schemeClr>
                </a:solidFill>
                <a:effectLst>
                  <a:outerShdw blurRad="38100" dist="38100" dir="2700000" algn="tl">
                    <a:srgbClr val="000000">
                      <a:alpha val="43137"/>
                    </a:srgbClr>
                  </a:outerShdw>
                </a:effectLst>
              </a:rPr>
              <a:t>Refugee Status </a:t>
            </a:r>
          </a:p>
          <a:p>
            <a:endParaRPr lang="en-US" sz="2800" dirty="0">
              <a:solidFill>
                <a:schemeClr val="accent6">
                  <a:lumMod val="75000"/>
                </a:schemeClr>
              </a:solidFill>
              <a:effectLst>
                <a:outerShdw blurRad="38100" dist="38100" dir="2700000" algn="tl">
                  <a:srgbClr val="000000">
                    <a:alpha val="43137"/>
                  </a:srgbClr>
                </a:outerShdw>
              </a:effectLst>
            </a:endParaRPr>
          </a:p>
          <a:p>
            <a:r>
              <a:rPr lang="en-US" sz="2800" dirty="0" smtClean="0">
                <a:solidFill>
                  <a:schemeClr val="accent6">
                    <a:lumMod val="75000"/>
                  </a:schemeClr>
                </a:solidFill>
                <a:effectLst>
                  <a:outerShdw blurRad="38100" dist="38100" dir="2700000" algn="tl">
                    <a:srgbClr val="000000">
                      <a:alpha val="43137"/>
                    </a:srgbClr>
                  </a:outerShdw>
                </a:effectLst>
              </a:rPr>
              <a:t>Subsidiary Protection </a:t>
            </a:r>
          </a:p>
          <a:p>
            <a:endParaRPr lang="en-US" sz="2800" dirty="0">
              <a:solidFill>
                <a:schemeClr val="accent6">
                  <a:lumMod val="75000"/>
                </a:schemeClr>
              </a:solidFill>
              <a:effectLst>
                <a:outerShdw blurRad="38100" dist="38100" dir="2700000" algn="tl">
                  <a:srgbClr val="000000">
                    <a:alpha val="43137"/>
                  </a:srgbClr>
                </a:outerShdw>
              </a:effectLst>
            </a:endParaRPr>
          </a:p>
          <a:p>
            <a:r>
              <a:rPr lang="en-US" sz="2800" dirty="0" smtClean="0">
                <a:solidFill>
                  <a:schemeClr val="accent6">
                    <a:lumMod val="75000"/>
                  </a:schemeClr>
                </a:solidFill>
                <a:effectLst>
                  <a:outerShdw blurRad="38100" dist="38100" dir="2700000" algn="tl">
                    <a:srgbClr val="000000">
                      <a:alpha val="43137"/>
                    </a:srgbClr>
                  </a:outerShdw>
                </a:effectLst>
              </a:rPr>
              <a:t>Temporary Humanitarian Protection (THP)</a:t>
            </a:r>
          </a:p>
          <a:p>
            <a:endParaRPr lang="en-US" sz="2800" dirty="0">
              <a:solidFill>
                <a:schemeClr val="accent6">
                  <a:lumMod val="75000"/>
                </a:schemeClr>
              </a:solidFill>
              <a:effectLst>
                <a:outerShdw blurRad="38100" dist="38100" dir="2700000" algn="tl">
                  <a:srgbClr val="000000">
                    <a:alpha val="43137"/>
                  </a:srgbClr>
                </a:outerShdw>
              </a:effectLst>
            </a:endParaRPr>
          </a:p>
          <a:p>
            <a:r>
              <a:rPr lang="en-US" sz="2800" dirty="0" smtClean="0">
                <a:solidFill>
                  <a:schemeClr val="accent6">
                    <a:lumMod val="75000"/>
                  </a:schemeClr>
                </a:solidFill>
                <a:effectLst>
                  <a:outerShdw blurRad="38100" dist="38100" dir="2700000" algn="tl">
                    <a:srgbClr val="000000">
                      <a:alpha val="43137"/>
                    </a:srgbClr>
                  </a:outerShdw>
                </a:effectLst>
              </a:rPr>
              <a:t>Temporary Humanitarian Protection new (2010)</a:t>
            </a:r>
            <a:endParaRPr lang="en-US" sz="2800" dirty="0">
              <a:solidFill>
                <a:schemeClr val="accent6">
                  <a:lumMod val="75000"/>
                </a:schemeClr>
              </a:solidFill>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5235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4000" dirty="0" smtClean="0">
                <a:solidFill>
                  <a:schemeClr val="accent6">
                    <a:lumMod val="75000"/>
                  </a:schemeClr>
                </a:solidFill>
                <a:effectLst>
                  <a:outerShdw blurRad="38100" dist="38100" dir="2700000" algn="tl">
                    <a:srgbClr val="000000">
                      <a:alpha val="43137"/>
                    </a:srgbClr>
                  </a:outerShdw>
                </a:effectLst>
              </a:rPr>
              <a:t>After detention</a:t>
            </a:r>
            <a:endParaRPr lang="en-US" sz="4000" dirty="0"/>
          </a:p>
        </p:txBody>
      </p:sp>
      <p:sp>
        <p:nvSpPr>
          <p:cNvPr id="3" name="2 Marcador de contenido"/>
          <p:cNvSpPr>
            <a:spLocks noGrp="1"/>
          </p:cNvSpPr>
          <p:nvPr>
            <p:ph idx="1"/>
          </p:nvPr>
        </p:nvSpPr>
        <p:spPr/>
        <p:txBody>
          <a:bodyPr>
            <a:normAutofit/>
          </a:bodyPr>
          <a:lstStyle/>
          <a:p>
            <a:r>
              <a:rPr lang="en-US" sz="2400" dirty="0" smtClean="0">
                <a:solidFill>
                  <a:schemeClr val="tx2">
                    <a:lumMod val="75000"/>
                  </a:schemeClr>
                </a:solidFill>
                <a:effectLst>
                  <a:outerShdw blurRad="38100" dist="38100" dir="2700000" algn="tl">
                    <a:srgbClr val="000000">
                      <a:alpha val="43137"/>
                    </a:srgbClr>
                  </a:outerShdw>
                </a:effectLst>
              </a:rPr>
              <a:t>Placement into Open Centres, managed by AWAS or other organisations (e.g. </a:t>
            </a:r>
            <a:r>
              <a:rPr lang="en-US" sz="2400" dirty="0" err="1" smtClean="0">
                <a:solidFill>
                  <a:schemeClr val="tx2">
                    <a:lumMod val="75000"/>
                  </a:schemeClr>
                </a:solidFill>
                <a:effectLst>
                  <a:outerShdw blurRad="38100" dist="38100" dir="2700000" algn="tl">
                    <a:srgbClr val="000000">
                      <a:alpha val="43137"/>
                    </a:srgbClr>
                  </a:outerShdw>
                </a:effectLst>
              </a:rPr>
              <a:t>Marsa</a:t>
            </a:r>
            <a:r>
              <a:rPr lang="en-US" sz="2400" dirty="0" smtClean="0">
                <a:solidFill>
                  <a:schemeClr val="tx2">
                    <a:lumMod val="75000"/>
                  </a:schemeClr>
                </a:solidFill>
                <a:effectLst>
                  <a:outerShdw blurRad="38100" dist="38100" dir="2700000" algn="tl">
                    <a:srgbClr val="000000">
                      <a:alpha val="43137"/>
                    </a:srgbClr>
                  </a:outerShdw>
                </a:effectLst>
              </a:rPr>
              <a:t> Open Centre) if granted any form of protection or recognised as vulnerable/minors</a:t>
            </a:r>
          </a:p>
          <a:p>
            <a:pPr marL="0" indent="0">
              <a:buNone/>
            </a:pPr>
            <a:endParaRPr lang="en-US" sz="2400" dirty="0" smtClean="0">
              <a:solidFill>
                <a:schemeClr val="tx2">
                  <a:lumMod val="75000"/>
                </a:schemeClr>
              </a:solidFill>
              <a:effectLst>
                <a:outerShdw blurRad="38100" dist="38100" dir="2700000" algn="tl">
                  <a:srgbClr val="000000">
                    <a:alpha val="43137"/>
                  </a:srgbClr>
                </a:outerShdw>
              </a:effectLst>
            </a:endParaRPr>
          </a:p>
          <a:p>
            <a:r>
              <a:rPr lang="en-US" sz="2400" dirty="0" smtClean="0">
                <a:solidFill>
                  <a:schemeClr val="tx2">
                    <a:lumMod val="75000"/>
                  </a:schemeClr>
                </a:solidFill>
                <a:effectLst>
                  <a:outerShdw blurRad="38100" dist="38100" dir="2700000" algn="tl">
                    <a:srgbClr val="000000">
                      <a:alpha val="43137"/>
                    </a:srgbClr>
                  </a:outerShdw>
                </a:effectLst>
              </a:rPr>
              <a:t>Accommodation in Open Centres for up to 12 months, but in some cases extended</a:t>
            </a:r>
          </a:p>
          <a:p>
            <a:pPr marL="0" indent="0">
              <a:buNone/>
            </a:pPr>
            <a:endParaRPr lang="en-US" sz="2400" dirty="0" smtClean="0">
              <a:solidFill>
                <a:schemeClr val="tx2">
                  <a:lumMod val="75000"/>
                </a:schemeClr>
              </a:solidFill>
              <a:effectLst>
                <a:outerShdw blurRad="38100" dist="38100" dir="2700000" algn="tl">
                  <a:srgbClr val="000000">
                    <a:alpha val="43137"/>
                  </a:srgbClr>
                </a:outerShdw>
              </a:effectLst>
            </a:endParaRPr>
          </a:p>
          <a:p>
            <a:r>
              <a:rPr lang="en-US" sz="2400" dirty="0" smtClean="0">
                <a:solidFill>
                  <a:schemeClr val="tx2">
                    <a:lumMod val="75000"/>
                  </a:schemeClr>
                </a:solidFill>
                <a:effectLst>
                  <a:outerShdw blurRad="38100" dist="38100" dir="2700000" algn="tl">
                    <a:srgbClr val="000000">
                      <a:alpha val="43137"/>
                    </a:srgbClr>
                  </a:outerShdw>
                </a:effectLst>
              </a:rPr>
              <a:t>After age assessment, unaccompanied migrant minors are issued with a Care Order (legal guardian, same rights as Maltese children) until they are 18</a:t>
            </a:r>
          </a:p>
          <a:p>
            <a:endParaRPr lang="en-US" sz="2800" dirty="0" smtClean="0">
              <a:solidFill>
                <a:schemeClr val="tx2">
                  <a:lumMod val="75000"/>
                </a:schemeClr>
              </a:solidFill>
              <a:effectLst>
                <a:outerShdw blurRad="38100" dist="38100" dir="2700000" algn="tl">
                  <a:srgbClr val="000000">
                    <a:alpha val="43137"/>
                  </a:srgbClr>
                </a:outerShdw>
              </a:effectLst>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6628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20762"/>
          </a:xfrm>
        </p:spPr>
        <p:txBody>
          <a:bodyPr>
            <a:normAutofit/>
          </a:bodyPr>
          <a:lstStyle/>
          <a:p>
            <a:r>
              <a:rPr lang="en-US" sz="4000" dirty="0" smtClean="0">
                <a:solidFill>
                  <a:srgbClr val="1F497D">
                    <a:lumMod val="75000"/>
                  </a:srgbClr>
                </a:solidFill>
                <a:effectLst>
                  <a:outerShdw blurRad="38100" dist="38100" dir="2700000" algn="tl">
                    <a:srgbClr val="000000">
                      <a:alpha val="43137"/>
                    </a:srgbClr>
                  </a:outerShdw>
                </a:effectLst>
              </a:rPr>
              <a:t>What are the options afterwards?</a:t>
            </a:r>
            <a:endParaRPr lang="en-US" sz="2800" dirty="0">
              <a:solidFill>
                <a:schemeClr val="accent3">
                  <a:lumMod val="50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371600"/>
            <a:ext cx="8229600" cy="4754563"/>
          </a:xfrm>
        </p:spPr>
        <p:txBody>
          <a:bodyPr>
            <a:normAutofit lnSpcReduction="10000"/>
          </a:bodyPr>
          <a:lstStyle/>
          <a:p>
            <a:r>
              <a:rPr lang="en-US" sz="2400" dirty="0" smtClean="0">
                <a:solidFill>
                  <a:schemeClr val="accent6">
                    <a:lumMod val="75000"/>
                  </a:schemeClr>
                </a:solidFill>
                <a:effectLst>
                  <a:outerShdw blurRad="38100" dist="38100" dir="2700000" algn="tl">
                    <a:srgbClr val="000000">
                      <a:alpha val="43137"/>
                    </a:srgbClr>
                  </a:outerShdw>
                </a:effectLst>
              </a:rPr>
              <a:t>Moving into the community &amp; integration (no proper policy at this point; Policy Paper from MJHA &amp; MFSS dated back to 2005)</a:t>
            </a:r>
          </a:p>
          <a:p>
            <a:r>
              <a:rPr lang="en-US" sz="2400" dirty="0" smtClean="0">
                <a:solidFill>
                  <a:schemeClr val="accent6">
                    <a:lumMod val="75000"/>
                  </a:schemeClr>
                </a:solidFill>
                <a:effectLst>
                  <a:outerShdw blurRad="38100" dist="38100" dir="2700000" algn="tl">
                    <a:srgbClr val="000000">
                      <a:alpha val="43137"/>
                    </a:srgbClr>
                  </a:outerShdw>
                </a:effectLst>
              </a:rPr>
              <a:t>Forced Return for failed Asylum Seekers – </a:t>
            </a:r>
            <a:r>
              <a:rPr lang="en-US" sz="2400" i="1" dirty="0" smtClean="0">
                <a:solidFill>
                  <a:schemeClr val="accent6">
                    <a:lumMod val="75000"/>
                  </a:schemeClr>
                </a:solidFill>
                <a:effectLst>
                  <a:outerShdw blurRad="38100" dist="38100" dir="2700000" algn="tl">
                    <a:srgbClr val="000000">
                      <a:alpha val="43137"/>
                    </a:srgbClr>
                  </a:outerShdw>
                </a:effectLst>
              </a:rPr>
              <a:t>and if Malta has a diplomatic relationship with the Country of Origin</a:t>
            </a:r>
          </a:p>
          <a:p>
            <a:r>
              <a:rPr lang="en-US" sz="2400" dirty="0" smtClean="0">
                <a:solidFill>
                  <a:schemeClr val="accent6">
                    <a:lumMod val="75000"/>
                  </a:schemeClr>
                </a:solidFill>
                <a:effectLst>
                  <a:outerShdw blurRad="38100" dist="38100" dir="2700000" algn="tl">
                    <a:srgbClr val="000000">
                      <a:alpha val="43137"/>
                    </a:srgbClr>
                  </a:outerShdw>
                </a:effectLst>
              </a:rPr>
              <a:t>Assisted Voluntary Return (IOM)</a:t>
            </a:r>
          </a:p>
          <a:p>
            <a:r>
              <a:rPr lang="en-US" sz="2400" dirty="0" smtClean="0">
                <a:solidFill>
                  <a:schemeClr val="accent6">
                    <a:lumMod val="75000"/>
                  </a:schemeClr>
                </a:solidFill>
                <a:effectLst>
                  <a:outerShdw blurRad="38100" dist="38100" dir="2700000" algn="tl">
                    <a:srgbClr val="000000">
                      <a:alpha val="43137"/>
                    </a:srgbClr>
                  </a:outerShdw>
                </a:effectLst>
              </a:rPr>
              <a:t>Resettlement (UNHCR Malta, IOM, US Government)</a:t>
            </a:r>
          </a:p>
          <a:p>
            <a:r>
              <a:rPr lang="en-US" sz="2400" dirty="0" smtClean="0">
                <a:solidFill>
                  <a:schemeClr val="accent6">
                    <a:lumMod val="75000"/>
                  </a:schemeClr>
                </a:solidFill>
                <a:effectLst>
                  <a:outerShdw blurRad="38100" dist="38100" dir="2700000" algn="tl">
                    <a:srgbClr val="000000">
                      <a:alpha val="43137"/>
                    </a:srgbClr>
                  </a:outerShdw>
                </a:effectLst>
              </a:rPr>
              <a:t>Relocation (European Member States)</a:t>
            </a:r>
          </a:p>
          <a:p>
            <a:r>
              <a:rPr lang="en-US" sz="2400" dirty="0" smtClean="0">
                <a:solidFill>
                  <a:schemeClr val="accent6">
                    <a:lumMod val="75000"/>
                  </a:schemeClr>
                </a:solidFill>
                <a:effectLst>
                  <a:outerShdw blurRad="38100" dist="38100" dir="2700000" algn="tl">
                    <a:srgbClr val="000000">
                      <a:alpha val="43137"/>
                    </a:srgbClr>
                  </a:outerShdw>
                </a:effectLst>
              </a:rPr>
              <a:t>A number of failed Asylum Seekers remains in Malta after release from detention</a:t>
            </a:r>
          </a:p>
          <a:p>
            <a:r>
              <a:rPr lang="en-US" sz="2400" dirty="0" smtClean="0">
                <a:solidFill>
                  <a:schemeClr val="accent6">
                    <a:lumMod val="75000"/>
                  </a:schemeClr>
                </a:solidFill>
                <a:effectLst>
                  <a:outerShdw blurRad="38100" dist="38100" dir="2700000" algn="tl">
                    <a:srgbClr val="000000">
                      <a:alpha val="43137"/>
                    </a:srgbClr>
                  </a:outerShdw>
                </a:effectLst>
              </a:rPr>
              <a:t>UNHCR Malta estimates that only 30% of all irregular migrants arrived in Malta from 2002 are still on the island</a:t>
            </a:r>
          </a:p>
          <a:p>
            <a:pPr marL="0" indent="0">
              <a:buNone/>
            </a:pPr>
            <a:endParaRPr lang="en-US" sz="2400" dirty="0" smtClean="0">
              <a:solidFill>
                <a:schemeClr val="accent6">
                  <a:lumMod val="75000"/>
                </a:schemeClr>
              </a:solidFill>
              <a:effectLst>
                <a:outerShdw blurRad="38100" dist="38100" dir="2700000" algn="tl">
                  <a:srgbClr val="000000">
                    <a:alpha val="43137"/>
                  </a:srgbClr>
                </a:outerShdw>
              </a:effectLst>
            </a:endParaRPr>
          </a:p>
          <a:p>
            <a:pPr marL="0" indent="0">
              <a:buNone/>
            </a:pPr>
            <a:endParaRPr lang="en-US" sz="2800" dirty="0">
              <a:solidFill>
                <a:schemeClr val="bg2">
                  <a:lumMod val="25000"/>
                </a:schemeClr>
              </a:solidFill>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2944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2162"/>
          </a:xfrm>
        </p:spPr>
        <p:txBody>
          <a:bodyPr>
            <a:normAutofit/>
          </a:bodyPr>
          <a:lstStyle/>
          <a:p>
            <a:r>
              <a:rPr lang="en-US" sz="3600" dirty="0" smtClean="0">
                <a:solidFill>
                  <a:schemeClr val="accent6">
                    <a:lumMod val="75000"/>
                  </a:schemeClr>
                </a:solidFill>
                <a:effectLst>
                  <a:outerShdw blurRad="38100" dist="38100" dir="2700000" algn="tl">
                    <a:srgbClr val="000000">
                      <a:alpha val="43137"/>
                    </a:srgbClr>
                  </a:outerShdw>
                </a:effectLst>
              </a:rPr>
              <a:t>Access to Services &amp; Rights</a:t>
            </a:r>
            <a:endParaRPr lang="en-US" sz="3600" dirty="0">
              <a:solidFill>
                <a:schemeClr val="accent6">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219200"/>
            <a:ext cx="8229600" cy="5334000"/>
          </a:xfrm>
        </p:spPr>
        <p:txBody>
          <a:bodyPr>
            <a:normAutofit/>
          </a:bodyPr>
          <a:lstStyle/>
          <a:p>
            <a:r>
              <a:rPr lang="en-US" altLang="en-US" sz="2400" u="sng" dirty="0" smtClean="0">
                <a:solidFill>
                  <a:schemeClr val="tx2">
                    <a:lumMod val="75000"/>
                  </a:schemeClr>
                </a:solidFill>
                <a:effectLst>
                  <a:outerShdw blurRad="38100" dist="38100" dir="2700000" algn="tl">
                    <a:srgbClr val="000000">
                      <a:alpha val="43137"/>
                    </a:srgbClr>
                  </a:outerShdw>
                </a:effectLst>
              </a:rPr>
              <a:t>Social Welfare</a:t>
            </a:r>
            <a:r>
              <a:rPr lang="en-US" altLang="en-US" sz="2400" dirty="0" smtClean="0">
                <a:solidFill>
                  <a:schemeClr val="tx2">
                    <a:lumMod val="75000"/>
                  </a:schemeClr>
                </a:solidFill>
                <a:effectLst>
                  <a:outerShdw blurRad="38100" dist="38100" dir="2700000" algn="tl">
                    <a:srgbClr val="000000">
                      <a:alpha val="43137"/>
                    </a:srgbClr>
                  </a:outerShdw>
                </a:effectLst>
              </a:rPr>
              <a:t>: Refugee Status vs Subsidiary Protection – same rights as Maltese Citizens vs Core Services</a:t>
            </a:r>
          </a:p>
          <a:p>
            <a:r>
              <a:rPr lang="en-US" altLang="en-US" sz="2400" dirty="0" smtClean="0">
                <a:solidFill>
                  <a:schemeClr val="tx2">
                    <a:lumMod val="75000"/>
                  </a:schemeClr>
                </a:solidFill>
                <a:effectLst>
                  <a:outerShdw blurRad="38100" dist="38100" dir="2700000" algn="tl">
                    <a:srgbClr val="000000">
                      <a:alpha val="43137"/>
                    </a:srgbClr>
                  </a:outerShdw>
                </a:effectLst>
              </a:rPr>
              <a:t>People enjoying Temporary Humanitarian Protection have the same rights as those under Subsidiary Protection for what concern Social Welfare – </a:t>
            </a:r>
            <a:r>
              <a:rPr lang="en-US" altLang="en-US" sz="2400" i="1" dirty="0" smtClean="0">
                <a:solidFill>
                  <a:schemeClr val="tx2">
                    <a:lumMod val="75000"/>
                  </a:schemeClr>
                </a:solidFill>
                <a:effectLst>
                  <a:outerShdw blurRad="38100" dist="38100" dir="2700000" algn="tl">
                    <a:srgbClr val="000000">
                      <a:alpha val="43137"/>
                    </a:srgbClr>
                  </a:outerShdw>
                </a:effectLst>
              </a:rPr>
              <a:t>No Policy for both</a:t>
            </a:r>
          </a:p>
          <a:p>
            <a:r>
              <a:rPr lang="en-US" altLang="en-US" sz="2400" u="sng" dirty="0" smtClean="0">
                <a:solidFill>
                  <a:schemeClr val="tx2">
                    <a:lumMod val="75000"/>
                  </a:schemeClr>
                </a:solidFill>
                <a:effectLst>
                  <a:outerShdw blurRad="38100" dist="38100" dir="2700000" algn="tl">
                    <a:srgbClr val="000000">
                      <a:alpha val="43137"/>
                    </a:srgbClr>
                  </a:outerShdw>
                </a:effectLst>
              </a:rPr>
              <a:t>Education</a:t>
            </a:r>
            <a:r>
              <a:rPr lang="en-US" altLang="en-US" sz="2400" dirty="0" smtClean="0">
                <a:solidFill>
                  <a:schemeClr val="tx2">
                    <a:lumMod val="75000"/>
                  </a:schemeClr>
                </a:solidFill>
                <a:effectLst>
                  <a:outerShdw blurRad="38100" dist="38100" dir="2700000" algn="tl">
                    <a:srgbClr val="000000">
                      <a:alpha val="43137"/>
                    </a:srgbClr>
                  </a:outerShdw>
                </a:effectLst>
              </a:rPr>
              <a:t>: access to information, opportunities of qualification – minors are entitled to free education, which is compulsory till the age of 16</a:t>
            </a:r>
          </a:p>
          <a:p>
            <a:r>
              <a:rPr lang="en-US" altLang="en-US" sz="2400" u="sng" dirty="0" smtClean="0">
                <a:solidFill>
                  <a:schemeClr val="tx2">
                    <a:lumMod val="75000"/>
                  </a:schemeClr>
                </a:solidFill>
                <a:effectLst>
                  <a:outerShdw blurRad="38100" dist="38100" dir="2700000" algn="tl">
                    <a:srgbClr val="000000">
                      <a:alpha val="43137"/>
                    </a:srgbClr>
                  </a:outerShdw>
                </a:effectLst>
              </a:rPr>
              <a:t>Employment</a:t>
            </a:r>
            <a:r>
              <a:rPr lang="en-US" altLang="en-US" sz="2400" dirty="0" smtClean="0">
                <a:solidFill>
                  <a:schemeClr val="tx2">
                    <a:lumMod val="75000"/>
                  </a:schemeClr>
                </a:solidFill>
                <a:effectLst>
                  <a:outerShdw blurRad="38100" dist="38100" dir="2700000" algn="tl">
                    <a:srgbClr val="000000">
                      <a:alpha val="43137"/>
                    </a:srgbClr>
                  </a:outerShdw>
                </a:effectLst>
              </a:rPr>
              <a:t>: no policy limitations regarding employment; work permit required for any Third Country Nation; failed asylum seekers can work – issues legal/illegal employment</a:t>
            </a:r>
            <a:r>
              <a:rPr lang="mt-MT" altLang="en-US" sz="2000" dirty="0">
                <a:solidFill>
                  <a:prstClr val="black"/>
                </a:solidFill>
              </a:rPr>
              <a:t/>
            </a:r>
            <a:br>
              <a:rPr lang="mt-MT" altLang="en-US" sz="2000" dirty="0">
                <a:solidFill>
                  <a:prstClr val="black"/>
                </a:solidFill>
              </a:rPr>
            </a:b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1785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44562"/>
          </a:xfrm>
        </p:spPr>
        <p:txBody>
          <a:bodyPr>
            <a:normAutofit/>
          </a:bodyPr>
          <a:lstStyle/>
          <a:p>
            <a:r>
              <a:rPr lang="en-US" sz="4000" dirty="0" smtClean="0">
                <a:solidFill>
                  <a:schemeClr val="tx2">
                    <a:lumMod val="75000"/>
                  </a:schemeClr>
                </a:solidFill>
                <a:effectLst>
                  <a:outerShdw blurRad="38100" dist="38100" dir="2700000" algn="tl">
                    <a:srgbClr val="000000">
                      <a:alpha val="43137"/>
                    </a:srgbClr>
                  </a:outerShdw>
                </a:effectLst>
              </a:rPr>
              <a:t>Maltese Context</a:t>
            </a:r>
            <a:endParaRPr lang="en-US" sz="4000" dirty="0">
              <a:solidFill>
                <a:schemeClr val="tx2">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371600"/>
            <a:ext cx="8229600" cy="4754563"/>
          </a:xfrm>
        </p:spPr>
        <p:txBody>
          <a:bodyPr>
            <a:normAutofit/>
          </a:bodyPr>
          <a:lstStyle/>
          <a:p>
            <a:r>
              <a:rPr lang="en-US" sz="2800" dirty="0" smtClean="0">
                <a:solidFill>
                  <a:schemeClr val="accent6">
                    <a:lumMod val="75000"/>
                  </a:schemeClr>
                </a:solidFill>
                <a:effectLst>
                  <a:outerShdw blurRad="38100" dist="38100" dir="2700000" algn="tl">
                    <a:srgbClr val="000000">
                      <a:alpha val="43137"/>
                    </a:srgbClr>
                  </a:outerShdw>
                </a:effectLst>
              </a:rPr>
              <a:t>Emphasis on security</a:t>
            </a:r>
          </a:p>
          <a:p>
            <a:r>
              <a:rPr lang="en-US" sz="2800" dirty="0" smtClean="0">
                <a:solidFill>
                  <a:schemeClr val="accent6">
                    <a:lumMod val="75000"/>
                  </a:schemeClr>
                </a:solidFill>
                <a:effectLst>
                  <a:outerShdw blurRad="38100" dist="38100" dir="2700000" algn="tl">
                    <a:srgbClr val="000000">
                      <a:alpha val="43137"/>
                    </a:srgbClr>
                  </a:outerShdw>
                </a:effectLst>
              </a:rPr>
              <a:t>Detention Policy</a:t>
            </a:r>
          </a:p>
          <a:p>
            <a:r>
              <a:rPr lang="en-US" sz="2800" dirty="0" smtClean="0">
                <a:solidFill>
                  <a:schemeClr val="accent6">
                    <a:lumMod val="75000"/>
                  </a:schemeClr>
                </a:solidFill>
                <a:effectLst>
                  <a:outerShdw blurRad="38100" dist="38100" dir="2700000" algn="tl">
                    <a:srgbClr val="000000">
                      <a:alpha val="43137"/>
                    </a:srgbClr>
                  </a:outerShdw>
                </a:effectLst>
              </a:rPr>
              <a:t>Xenophobic Discourse</a:t>
            </a:r>
          </a:p>
          <a:p>
            <a:r>
              <a:rPr lang="en-US" sz="2800" dirty="0" smtClean="0">
                <a:solidFill>
                  <a:schemeClr val="accent6">
                    <a:lumMod val="75000"/>
                  </a:schemeClr>
                </a:solidFill>
                <a:effectLst>
                  <a:outerShdw blurRad="38100" dist="38100" dir="2700000" algn="tl">
                    <a:srgbClr val="000000">
                      <a:alpha val="43137"/>
                    </a:srgbClr>
                  </a:outerShdw>
                </a:effectLst>
              </a:rPr>
              <a:t>The perception of the </a:t>
            </a:r>
            <a:r>
              <a:rPr lang="en-US" sz="2800" i="1" dirty="0" smtClean="0">
                <a:solidFill>
                  <a:schemeClr val="accent6">
                    <a:lumMod val="75000"/>
                  </a:schemeClr>
                </a:solidFill>
                <a:effectLst>
                  <a:outerShdw blurRad="38100" dist="38100" dir="2700000" algn="tl">
                    <a:srgbClr val="000000">
                      <a:alpha val="43137"/>
                    </a:srgbClr>
                  </a:outerShdw>
                </a:effectLst>
              </a:rPr>
              <a:t>invasion</a:t>
            </a:r>
            <a:r>
              <a:rPr lang="en-US" sz="2800" dirty="0" smtClean="0">
                <a:solidFill>
                  <a:schemeClr val="accent6">
                    <a:lumMod val="75000"/>
                  </a:schemeClr>
                </a:solidFill>
                <a:effectLst>
                  <a:outerShdw blurRad="38100" dist="38100" dir="2700000" algn="tl">
                    <a:srgbClr val="000000">
                      <a:alpha val="43137"/>
                    </a:srgbClr>
                  </a:outerShdw>
                </a:effectLst>
              </a:rPr>
              <a:t> of the Island</a:t>
            </a:r>
          </a:p>
          <a:p>
            <a:endParaRPr lang="en-US" sz="2800" dirty="0">
              <a:solidFill>
                <a:schemeClr val="accent6">
                  <a:lumMod val="75000"/>
                </a:schemeClr>
              </a:solidFill>
              <a:effectLst>
                <a:outerShdw blurRad="38100" dist="38100" dir="2700000" algn="tl">
                  <a:srgbClr val="000000">
                    <a:alpha val="43137"/>
                  </a:srgbClr>
                </a:outerShdw>
              </a:effectLst>
            </a:endParaRPr>
          </a:p>
          <a:p>
            <a:pPr marL="0" indent="0">
              <a:buNone/>
            </a:pPr>
            <a:endParaRPr lang="en-US" sz="2800" dirty="0" smtClean="0">
              <a:solidFill>
                <a:schemeClr val="accent6">
                  <a:lumMod val="75000"/>
                </a:schemeClr>
              </a:solidFill>
              <a:effectLst>
                <a:outerShdw blurRad="38100" dist="38100" dir="2700000" algn="tl">
                  <a:srgbClr val="000000">
                    <a:alpha val="43137"/>
                  </a:srgbClr>
                </a:outerShdw>
              </a:effectLst>
            </a:endParaRPr>
          </a:p>
          <a:p>
            <a:r>
              <a:rPr lang="en-US" sz="2800" dirty="0" smtClean="0">
                <a:solidFill>
                  <a:schemeClr val="accent6">
                    <a:lumMod val="75000"/>
                  </a:schemeClr>
                </a:solidFill>
                <a:effectLst>
                  <a:outerShdw blurRad="38100" dist="38100" dir="2700000" algn="tl">
                    <a:srgbClr val="000000">
                      <a:alpha val="43137"/>
                    </a:srgbClr>
                  </a:outerShdw>
                </a:effectLst>
              </a:rPr>
              <a:t>No </a:t>
            </a:r>
            <a:r>
              <a:rPr lang="en-US" sz="2800" dirty="0">
                <a:solidFill>
                  <a:schemeClr val="accent6">
                    <a:lumMod val="75000"/>
                  </a:schemeClr>
                </a:solidFill>
                <a:effectLst>
                  <a:outerShdw blurRad="38100" dist="38100" dir="2700000" algn="tl">
                    <a:srgbClr val="000000">
                      <a:alpha val="43137"/>
                    </a:srgbClr>
                  </a:outerShdw>
                </a:effectLst>
              </a:rPr>
              <a:t>I</a:t>
            </a:r>
            <a:r>
              <a:rPr lang="en-US" sz="2800" dirty="0" smtClean="0">
                <a:solidFill>
                  <a:schemeClr val="accent6">
                    <a:lumMod val="75000"/>
                  </a:schemeClr>
                </a:solidFill>
                <a:effectLst>
                  <a:outerShdw blurRad="38100" dist="38100" dir="2700000" algn="tl">
                    <a:srgbClr val="000000">
                      <a:alpha val="43137"/>
                    </a:srgbClr>
                  </a:outerShdw>
                </a:effectLst>
              </a:rPr>
              <a:t>ntegration Policy</a:t>
            </a:r>
          </a:p>
          <a:p>
            <a:r>
              <a:rPr lang="en-US" sz="2800" dirty="0" smtClean="0">
                <a:solidFill>
                  <a:schemeClr val="accent6">
                    <a:lumMod val="75000"/>
                  </a:schemeClr>
                </a:solidFill>
                <a:effectLst>
                  <a:outerShdw blurRad="38100" dist="38100" dir="2700000" algn="tl">
                    <a:srgbClr val="000000">
                      <a:alpha val="43137"/>
                    </a:srgbClr>
                  </a:outerShdw>
                </a:effectLst>
              </a:rPr>
              <a:t>Social Exclusion and Isolation</a:t>
            </a:r>
          </a:p>
          <a:p>
            <a:endParaRPr lang="en-US" sz="2800" dirty="0">
              <a:solidFill>
                <a:schemeClr val="accent6">
                  <a:lumMod val="75000"/>
                </a:schemeClr>
              </a:solidFill>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791200"/>
            <a:ext cx="1311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952816"/>
            <a:ext cx="1600200" cy="60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1879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929</Words>
  <Application>Microsoft Office PowerPoint</Application>
  <PresentationFormat>On-screen Show (4:3)</PresentationFormat>
  <Paragraphs>126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Tema de Office</vt:lpstr>
      <vt:lpstr>Migration and Integration in Malta: from Good Practices to the lack of a Policy</vt:lpstr>
      <vt:lpstr>Who we are &amp; What we do:</vt:lpstr>
      <vt:lpstr>KOPIN’s Operations:</vt:lpstr>
      <vt:lpstr>Immigration Process</vt:lpstr>
      <vt:lpstr>Types of Protection in Malta:</vt:lpstr>
      <vt:lpstr>After detention</vt:lpstr>
      <vt:lpstr>What are the options afterwards?</vt:lpstr>
      <vt:lpstr>Access to Services &amp; Rights</vt:lpstr>
      <vt:lpstr>Maltese Context</vt:lpstr>
      <vt:lpstr>PowerPoint Presentation</vt:lpstr>
      <vt:lpstr>PowerPoint Presentation</vt:lpstr>
      <vt:lpstr>Malta Asylum trends 2013</vt:lpstr>
      <vt:lpstr>Malta Asylum Trends 2013 - Nationalities</vt:lpstr>
      <vt:lpstr>Malta Asylum Trends 2013 - Protection</vt:lpstr>
      <vt:lpstr>What KOPIN does</vt:lpstr>
      <vt:lpstr>Good Practices in Malta</vt:lpstr>
      <vt:lpstr>Integration Policy?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Simulation:  design your own project</dc:title>
  <dc:creator>FDG</dc:creator>
  <cp:lastModifiedBy>Sotiris Themistokleous-CARDET</cp:lastModifiedBy>
  <cp:revision>36</cp:revision>
  <dcterms:created xsi:type="dcterms:W3CDTF">2014-04-11T11:59:18Z</dcterms:created>
  <dcterms:modified xsi:type="dcterms:W3CDTF">2014-06-20T04:37:55Z</dcterms:modified>
</cp:coreProperties>
</file>